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310" r:id="rId34"/>
    <p:sldId id="286" r:id="rId35"/>
    <p:sldId id="287" r:id="rId36"/>
    <p:sldId id="288" r:id="rId37"/>
    <p:sldId id="289" r:id="rId38"/>
    <p:sldId id="290" r:id="rId39"/>
    <p:sldId id="291" r:id="rId40"/>
    <p:sldId id="292" r:id="rId41"/>
    <p:sldId id="294" r:id="rId42"/>
    <p:sldId id="295" r:id="rId43"/>
    <p:sldId id="296" r:id="rId44"/>
    <p:sldId id="297" r:id="rId45"/>
    <p:sldId id="298" r:id="rId46"/>
    <p:sldId id="299" r:id="rId47"/>
    <p:sldId id="300" r:id="rId48"/>
    <p:sldId id="301" r:id="rId49"/>
    <p:sldId id="302" r:id="rId50"/>
    <p:sldId id="304" r:id="rId51"/>
    <p:sldId id="305" r:id="rId52"/>
    <p:sldId id="307" r:id="rId53"/>
    <p:sldId id="308" r:id="rId54"/>
    <p:sldId id="309" r:id="rId5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DD34FB-B97B-BB1A-3745-C7056B39F42D}" v="9" dt="2023-04-07T10:53:54.020"/>
    <p1510:client id="{F2A2B011-036E-F876-E7C7-7A869B41E2B4}" v="8" dt="2023-02-22T14:00:14.53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60" y="23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A218AE4E-C60A-4F2D-81F7-D6BA7156FDC9}"/>
    <pc:docChg chg="custSel modSld">
      <pc:chgData name="GOMEZ, Paula" userId="c93cf399-3ed7-4230-9282-8831e3fe5ae7" providerId="ADAL" clId="{A218AE4E-C60A-4F2D-81F7-D6BA7156FDC9}" dt="2023-01-24T16:02:55.897" v="50" actId="1076"/>
      <pc:docMkLst>
        <pc:docMk/>
      </pc:docMkLst>
      <pc:sldChg chg="modSp mod">
        <pc:chgData name="GOMEZ, Paula" userId="c93cf399-3ed7-4230-9282-8831e3fe5ae7" providerId="ADAL" clId="{A218AE4E-C60A-4F2D-81F7-D6BA7156FDC9}" dt="2023-01-24T15:59:38.876" v="4" actId="207"/>
        <pc:sldMkLst>
          <pc:docMk/>
          <pc:sldMk cId="0" sldId="259"/>
        </pc:sldMkLst>
        <pc:spChg chg="mod">
          <ac:chgData name="GOMEZ, Paula" userId="c93cf399-3ed7-4230-9282-8831e3fe5ae7" providerId="ADAL" clId="{A218AE4E-C60A-4F2D-81F7-D6BA7156FDC9}" dt="2023-01-24T15:59:38.876" v="4" actId="207"/>
          <ac:spMkLst>
            <pc:docMk/>
            <pc:sldMk cId="0" sldId="259"/>
            <ac:spMk id="328" creationId="{00000000-0000-0000-0000-000000000000}"/>
          </ac:spMkLst>
        </pc:spChg>
      </pc:sldChg>
      <pc:sldChg chg="modSp mod">
        <pc:chgData name="GOMEZ, Paula" userId="c93cf399-3ed7-4230-9282-8831e3fe5ae7" providerId="ADAL" clId="{A218AE4E-C60A-4F2D-81F7-D6BA7156FDC9}" dt="2023-01-24T16:00:01.353" v="6" actId="1076"/>
        <pc:sldMkLst>
          <pc:docMk/>
          <pc:sldMk cId="0" sldId="263"/>
        </pc:sldMkLst>
        <pc:spChg chg="mod">
          <ac:chgData name="GOMEZ, Paula" userId="c93cf399-3ed7-4230-9282-8831e3fe5ae7" providerId="ADAL" clId="{A218AE4E-C60A-4F2D-81F7-D6BA7156FDC9}" dt="2023-01-24T16:00:01.353" v="6" actId="1076"/>
          <ac:spMkLst>
            <pc:docMk/>
            <pc:sldMk cId="0" sldId="263"/>
            <ac:spMk id="351" creationId="{00000000-0000-0000-0000-000000000000}"/>
          </ac:spMkLst>
        </pc:spChg>
      </pc:sldChg>
      <pc:sldChg chg="modSp mod">
        <pc:chgData name="GOMEZ, Paula" userId="c93cf399-3ed7-4230-9282-8831e3fe5ae7" providerId="ADAL" clId="{A218AE4E-C60A-4F2D-81F7-D6BA7156FDC9}" dt="2023-01-24T16:00:10.064" v="7" actId="1076"/>
        <pc:sldMkLst>
          <pc:docMk/>
          <pc:sldMk cId="0" sldId="265"/>
        </pc:sldMkLst>
        <pc:spChg chg="mod">
          <ac:chgData name="GOMEZ, Paula" userId="c93cf399-3ed7-4230-9282-8831e3fe5ae7" providerId="ADAL" clId="{A218AE4E-C60A-4F2D-81F7-D6BA7156FDC9}" dt="2023-01-24T16:00:10.064" v="7" actId="1076"/>
          <ac:spMkLst>
            <pc:docMk/>
            <pc:sldMk cId="0" sldId="265"/>
            <ac:spMk id="384" creationId="{00000000-0000-0000-0000-000000000000}"/>
          </ac:spMkLst>
        </pc:spChg>
      </pc:sldChg>
      <pc:sldChg chg="modSp mod">
        <pc:chgData name="GOMEZ, Paula" userId="c93cf399-3ed7-4230-9282-8831e3fe5ae7" providerId="ADAL" clId="{A218AE4E-C60A-4F2D-81F7-D6BA7156FDC9}" dt="2023-01-24T16:00:28.351" v="9" actId="255"/>
        <pc:sldMkLst>
          <pc:docMk/>
          <pc:sldMk cId="0" sldId="271"/>
        </pc:sldMkLst>
        <pc:spChg chg="mod">
          <ac:chgData name="GOMEZ, Paula" userId="c93cf399-3ed7-4230-9282-8831e3fe5ae7" providerId="ADAL" clId="{A218AE4E-C60A-4F2D-81F7-D6BA7156FDC9}" dt="2023-01-24T16:00:28.351" v="9" actId="255"/>
          <ac:spMkLst>
            <pc:docMk/>
            <pc:sldMk cId="0" sldId="271"/>
            <ac:spMk id="433" creationId="{00000000-0000-0000-0000-000000000000}"/>
          </ac:spMkLst>
        </pc:spChg>
      </pc:sldChg>
      <pc:sldChg chg="modSp mod">
        <pc:chgData name="GOMEZ, Paula" userId="c93cf399-3ed7-4230-9282-8831e3fe5ae7" providerId="ADAL" clId="{A218AE4E-C60A-4F2D-81F7-D6BA7156FDC9}" dt="2023-01-24T16:00:48.256" v="11" actId="1076"/>
        <pc:sldMkLst>
          <pc:docMk/>
          <pc:sldMk cId="0" sldId="280"/>
        </pc:sldMkLst>
        <pc:spChg chg="mod">
          <ac:chgData name="GOMEZ, Paula" userId="c93cf399-3ed7-4230-9282-8831e3fe5ae7" providerId="ADAL" clId="{A218AE4E-C60A-4F2D-81F7-D6BA7156FDC9}" dt="2023-01-24T16:00:48.256" v="11" actId="1076"/>
          <ac:spMkLst>
            <pc:docMk/>
            <pc:sldMk cId="0" sldId="280"/>
            <ac:spMk id="536" creationId="{00000000-0000-0000-0000-000000000000}"/>
          </ac:spMkLst>
        </pc:spChg>
      </pc:sldChg>
      <pc:sldChg chg="modSp mod">
        <pc:chgData name="GOMEZ, Paula" userId="c93cf399-3ed7-4230-9282-8831e3fe5ae7" providerId="ADAL" clId="{A218AE4E-C60A-4F2D-81F7-D6BA7156FDC9}" dt="2023-01-24T16:01:15.688" v="12" actId="14100"/>
        <pc:sldMkLst>
          <pc:docMk/>
          <pc:sldMk cId="0" sldId="289"/>
        </pc:sldMkLst>
        <pc:spChg chg="mod">
          <ac:chgData name="GOMEZ, Paula" userId="c93cf399-3ed7-4230-9282-8831e3fe5ae7" providerId="ADAL" clId="{A218AE4E-C60A-4F2D-81F7-D6BA7156FDC9}" dt="2023-01-24T16:01:15.688" v="12" actId="14100"/>
          <ac:spMkLst>
            <pc:docMk/>
            <pc:sldMk cId="0" sldId="289"/>
            <ac:spMk id="609" creationId="{00000000-0000-0000-0000-000000000000}"/>
          </ac:spMkLst>
        </pc:spChg>
      </pc:sldChg>
      <pc:sldChg chg="modSp mod">
        <pc:chgData name="GOMEZ, Paula" userId="c93cf399-3ed7-4230-9282-8831e3fe5ae7" providerId="ADAL" clId="{A218AE4E-C60A-4F2D-81F7-D6BA7156FDC9}" dt="2023-01-24T16:01:29.640" v="13" actId="1076"/>
        <pc:sldMkLst>
          <pc:docMk/>
          <pc:sldMk cId="0" sldId="291"/>
        </pc:sldMkLst>
        <pc:spChg chg="mod">
          <ac:chgData name="GOMEZ, Paula" userId="c93cf399-3ed7-4230-9282-8831e3fe5ae7" providerId="ADAL" clId="{A218AE4E-C60A-4F2D-81F7-D6BA7156FDC9}" dt="2023-01-24T16:01:29.640" v="13" actId="1076"/>
          <ac:spMkLst>
            <pc:docMk/>
            <pc:sldMk cId="0" sldId="291"/>
            <ac:spMk id="620" creationId="{00000000-0000-0000-0000-000000000000}"/>
          </ac:spMkLst>
        </pc:spChg>
      </pc:sldChg>
      <pc:sldChg chg="modSp mod">
        <pc:chgData name="GOMEZ, Paula" userId="c93cf399-3ed7-4230-9282-8831e3fe5ae7" providerId="ADAL" clId="{A218AE4E-C60A-4F2D-81F7-D6BA7156FDC9}" dt="2023-01-24T16:01:37.608" v="14" actId="14100"/>
        <pc:sldMkLst>
          <pc:docMk/>
          <pc:sldMk cId="0" sldId="294"/>
        </pc:sldMkLst>
        <pc:spChg chg="mod">
          <ac:chgData name="GOMEZ, Paula" userId="c93cf399-3ed7-4230-9282-8831e3fe5ae7" providerId="ADAL" clId="{A218AE4E-C60A-4F2D-81F7-D6BA7156FDC9}" dt="2023-01-24T16:01:37.608" v="14" actId="14100"/>
          <ac:spMkLst>
            <pc:docMk/>
            <pc:sldMk cId="0" sldId="294"/>
            <ac:spMk id="2" creationId="{76F56D9C-5634-FC20-EFD3-AE9918209F85}"/>
          </ac:spMkLst>
        </pc:spChg>
      </pc:sldChg>
      <pc:sldChg chg="modSp mod">
        <pc:chgData name="GOMEZ, Paula" userId="c93cf399-3ed7-4230-9282-8831e3fe5ae7" providerId="ADAL" clId="{A218AE4E-C60A-4F2D-81F7-D6BA7156FDC9}" dt="2023-01-24T16:01:47.104" v="15" actId="1076"/>
        <pc:sldMkLst>
          <pc:docMk/>
          <pc:sldMk cId="0" sldId="298"/>
        </pc:sldMkLst>
        <pc:spChg chg="mod">
          <ac:chgData name="GOMEZ, Paula" userId="c93cf399-3ed7-4230-9282-8831e3fe5ae7" providerId="ADAL" clId="{A218AE4E-C60A-4F2D-81F7-D6BA7156FDC9}" dt="2023-01-24T16:01:47.104" v="15" actId="1076"/>
          <ac:spMkLst>
            <pc:docMk/>
            <pc:sldMk cId="0" sldId="298"/>
            <ac:spMk id="673" creationId="{00000000-0000-0000-0000-000000000000}"/>
          </ac:spMkLst>
        </pc:spChg>
      </pc:sldChg>
      <pc:sldChg chg="modSp mod">
        <pc:chgData name="GOMEZ, Paula" userId="c93cf399-3ed7-4230-9282-8831e3fe5ae7" providerId="ADAL" clId="{A218AE4E-C60A-4F2D-81F7-D6BA7156FDC9}" dt="2023-01-24T16:02:08.712" v="18" actId="14100"/>
        <pc:sldMkLst>
          <pc:docMk/>
          <pc:sldMk cId="0" sldId="300"/>
        </pc:sldMkLst>
        <pc:spChg chg="mod">
          <ac:chgData name="GOMEZ, Paula" userId="c93cf399-3ed7-4230-9282-8831e3fe5ae7" providerId="ADAL" clId="{A218AE4E-C60A-4F2D-81F7-D6BA7156FDC9}" dt="2023-01-24T16:02:08.712" v="18" actId="14100"/>
          <ac:spMkLst>
            <pc:docMk/>
            <pc:sldMk cId="0" sldId="300"/>
            <ac:spMk id="685" creationId="{00000000-0000-0000-0000-000000000000}"/>
          </ac:spMkLst>
        </pc:spChg>
      </pc:sldChg>
      <pc:sldChg chg="addSp modSp mod modClrScheme chgLayout">
        <pc:chgData name="GOMEZ, Paula" userId="c93cf399-3ed7-4230-9282-8831e3fe5ae7" providerId="ADAL" clId="{A218AE4E-C60A-4F2D-81F7-D6BA7156FDC9}" dt="2023-01-24T16:02:55.897" v="50" actId="1076"/>
        <pc:sldMkLst>
          <pc:docMk/>
          <pc:sldMk cId="0" sldId="307"/>
        </pc:sldMkLst>
        <pc:spChg chg="add mod ord">
          <ac:chgData name="GOMEZ, Paula" userId="c93cf399-3ed7-4230-9282-8831e3fe5ae7" providerId="ADAL" clId="{A218AE4E-C60A-4F2D-81F7-D6BA7156FDC9}" dt="2023-01-24T16:02:55.897" v="50" actId="1076"/>
          <ac:spMkLst>
            <pc:docMk/>
            <pc:sldMk cId="0" sldId="307"/>
            <ac:spMk id="2" creationId="{51402CC9-3B52-4A7A-888B-87122005A85A}"/>
          </ac:spMkLst>
        </pc:spChg>
        <pc:spChg chg="mod ord">
          <ac:chgData name="GOMEZ, Paula" userId="c93cf399-3ed7-4230-9282-8831e3fe5ae7" providerId="ADAL" clId="{A218AE4E-C60A-4F2D-81F7-D6BA7156FDC9}" dt="2023-01-24T16:02:27.774" v="19" actId="700"/>
          <ac:spMkLst>
            <pc:docMk/>
            <pc:sldMk cId="0" sldId="307"/>
            <ac:spMk id="742" creationId="{00000000-0000-0000-0000-000000000000}"/>
          </ac:spMkLst>
        </pc:spChg>
      </pc:sldChg>
    </pc:docChg>
  </pc:docChgLst>
  <pc:docChgLst>
    <pc:chgData name="GOMEZ, Paula" userId="S::gomezp@who.int::c93cf399-3ed7-4230-9282-8831e3fe5ae7" providerId="AD" clId="Web-{18DD34FB-B97B-BB1A-3745-C7056B39F42D}"/>
    <pc:docChg chg="modSld">
      <pc:chgData name="GOMEZ, Paula" userId="S::gomezp@who.int::c93cf399-3ed7-4230-9282-8831e3fe5ae7" providerId="AD" clId="Web-{18DD34FB-B97B-BB1A-3745-C7056B39F42D}" dt="2023-04-07T10:53:54.020" v="8" actId="20577"/>
      <pc:docMkLst>
        <pc:docMk/>
      </pc:docMkLst>
      <pc:sldChg chg="modSp">
        <pc:chgData name="GOMEZ, Paula" userId="S::gomezp@who.int::c93cf399-3ed7-4230-9282-8831e3fe5ae7" providerId="AD" clId="Web-{18DD34FB-B97B-BB1A-3745-C7056B39F42D}" dt="2023-04-07T10:53:54.020" v="8" actId="20577"/>
        <pc:sldMkLst>
          <pc:docMk/>
          <pc:sldMk cId="0" sldId="258"/>
        </pc:sldMkLst>
        <pc:spChg chg="mod">
          <ac:chgData name="GOMEZ, Paula" userId="S::gomezp@who.int::c93cf399-3ed7-4230-9282-8831e3fe5ae7" providerId="AD" clId="Web-{18DD34FB-B97B-BB1A-3745-C7056B39F42D}" dt="2023-04-07T10:53:54.020" v="8" actId="20577"/>
          <ac:spMkLst>
            <pc:docMk/>
            <pc:sldMk cId="0" sldId="258"/>
            <ac:spMk id="319" creationId="{00000000-0000-0000-0000-000000000000}"/>
          </ac:spMkLst>
        </pc:spChg>
      </pc:sldChg>
    </pc:docChg>
  </pc:docChgLst>
  <pc:docChgLst>
    <pc:chgData name="GOMEZ, Paula" userId="S::gomezp@who.int::c93cf399-3ed7-4230-9282-8831e3fe5ae7" providerId="AD" clId="Web-{F2A2B011-036E-F876-E7C7-7A869B41E2B4}"/>
    <pc:docChg chg="modSld">
      <pc:chgData name="GOMEZ, Paula" userId="S::gomezp@who.int::c93cf399-3ed7-4230-9282-8831e3fe5ae7" providerId="AD" clId="Web-{F2A2B011-036E-F876-E7C7-7A869B41E2B4}" dt="2023-02-22T14:00:14.536" v="6" actId="1076"/>
      <pc:docMkLst>
        <pc:docMk/>
      </pc:docMkLst>
      <pc:sldChg chg="modSp">
        <pc:chgData name="GOMEZ, Paula" userId="S::gomezp@who.int::c93cf399-3ed7-4230-9282-8831e3fe5ae7" providerId="AD" clId="Web-{F2A2B011-036E-F876-E7C7-7A869B41E2B4}" dt="2023-02-22T13:58:58.283" v="5" actId="20577"/>
        <pc:sldMkLst>
          <pc:docMk/>
          <pc:sldMk cId="0" sldId="258"/>
        </pc:sldMkLst>
        <pc:spChg chg="mod">
          <ac:chgData name="GOMEZ, Paula" userId="S::gomezp@who.int::c93cf399-3ed7-4230-9282-8831e3fe5ae7" providerId="AD" clId="Web-{F2A2B011-036E-F876-E7C7-7A869B41E2B4}" dt="2023-02-22T13:58:58.283" v="5" actId="20577"/>
          <ac:spMkLst>
            <pc:docMk/>
            <pc:sldMk cId="0" sldId="258"/>
            <ac:spMk id="319" creationId="{00000000-0000-0000-0000-000000000000}"/>
          </ac:spMkLst>
        </pc:spChg>
      </pc:sldChg>
      <pc:sldChg chg="modSp">
        <pc:chgData name="GOMEZ, Paula" userId="S::gomezp@who.int::c93cf399-3ed7-4230-9282-8831e3fe5ae7" providerId="AD" clId="Web-{F2A2B011-036E-F876-E7C7-7A869B41E2B4}" dt="2023-02-22T14:00:14.536" v="6" actId="1076"/>
        <pc:sldMkLst>
          <pc:docMk/>
          <pc:sldMk cId="0" sldId="287"/>
        </pc:sldMkLst>
        <pc:spChg chg="mod">
          <ac:chgData name="GOMEZ, Paula" userId="S::gomezp@who.int::c93cf399-3ed7-4230-9282-8831e3fe5ae7" providerId="AD" clId="Web-{F2A2B011-036E-F876-E7C7-7A869B41E2B4}" dt="2023-02-22T14:00:14.536" v="6" actId="1076"/>
          <ac:spMkLst>
            <pc:docMk/>
            <pc:sldMk cId="0" sldId="287"/>
            <ac:spMk id="596" creationId="{00000000-0000-0000-0000-000000000000}"/>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c:style val="2"/>
  <c:chart>
    <c:autoTitleDeleted val="1"/>
    <c:plotArea>
      <c:layout>
        <c:manualLayout>
          <c:layoutTarget val="inner"/>
          <c:xMode val="edge"/>
          <c:yMode val="edge"/>
          <c:x val="6.8936499999999998E-2"/>
          <c:y val="6.7826300000000006E-2"/>
          <c:w val="0.926064"/>
          <c:h val="0.81409399999999998"/>
        </c:manualLayout>
      </c:layout>
      <c:areaChart>
        <c:grouping val="stacked"/>
        <c:varyColors val="0"/>
        <c:ser>
          <c:idx val="0"/>
          <c:order val="0"/>
          <c:tx>
            <c:strRef>
              <c:f>Sheet1!$A$2</c:f>
              <c:strCache>
                <c:ptCount val="1"/>
                <c:pt idx="0">
                  <c:v>Area 1</c:v>
                </c:pt>
              </c:strCache>
            </c:strRef>
          </c:tx>
          <c:spPr>
            <a:solidFill>
              <a:srgbClr val="FF0000"/>
            </a:solidFill>
            <a:ln w="12700" cap="flat">
              <a:solidFill>
                <a:srgbClr val="000000"/>
              </a:solidFill>
              <a:prstDash val="solid"/>
              <a:round/>
            </a:ln>
            <a:effectLst/>
          </c:spPr>
          <c:cat>
            <c:strRef>
              <c:f>Sheet1!$B$1:$AO$1</c:f>
              <c:strCache>
                <c:ptCount val="4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strCache>
            </c:strRef>
          </c:cat>
          <c:val>
            <c:numRef>
              <c:f>Sheet1!$B$2:$AO$2</c:f>
              <c:numCache>
                <c:formatCode>General</c:formatCode>
                <c:ptCount val="40"/>
                <c:pt idx="0">
                  <c:v>1</c:v>
                </c:pt>
                <c:pt idx="1">
                  <c:v>2</c:v>
                </c:pt>
                <c:pt idx="2">
                  <c:v>2</c:v>
                </c:pt>
                <c:pt idx="3">
                  <c:v>3</c:v>
                </c:pt>
                <c:pt idx="4">
                  <c:v>3</c:v>
                </c:pt>
                <c:pt idx="5">
                  <c:v>3</c:v>
                </c:pt>
                <c:pt idx="6">
                  <c:v>3</c:v>
                </c:pt>
                <c:pt idx="7">
                  <c:v>4</c:v>
                </c:pt>
                <c:pt idx="8">
                  <c:v>6</c:v>
                </c:pt>
                <c:pt idx="9">
                  <c:v>6</c:v>
                </c:pt>
                <c:pt idx="10">
                  <c:v>12</c:v>
                </c:pt>
                <c:pt idx="11">
                  <c:v>16</c:v>
                </c:pt>
                <c:pt idx="12">
                  <c:v>24</c:v>
                </c:pt>
                <c:pt idx="13">
                  <c:v>30</c:v>
                </c:pt>
                <c:pt idx="14">
                  <c:v>40</c:v>
                </c:pt>
                <c:pt idx="15">
                  <c:v>50</c:v>
                </c:pt>
                <c:pt idx="16">
                  <c:v>60</c:v>
                </c:pt>
                <c:pt idx="17">
                  <c:v>70</c:v>
                </c:pt>
                <c:pt idx="18">
                  <c:v>80</c:v>
                </c:pt>
                <c:pt idx="19">
                  <c:v>85</c:v>
                </c:pt>
                <c:pt idx="20">
                  <c:v>80</c:v>
                </c:pt>
                <c:pt idx="21">
                  <c:v>75</c:v>
                </c:pt>
                <c:pt idx="22">
                  <c:v>50</c:v>
                </c:pt>
                <c:pt idx="23">
                  <c:v>40</c:v>
                </c:pt>
                <c:pt idx="24">
                  <c:v>30</c:v>
                </c:pt>
                <c:pt idx="25">
                  <c:v>25</c:v>
                </c:pt>
                <c:pt idx="26">
                  <c:v>19</c:v>
                </c:pt>
                <c:pt idx="27">
                  <c:v>14</c:v>
                </c:pt>
                <c:pt idx="28">
                  <c:v>7</c:v>
                </c:pt>
                <c:pt idx="29">
                  <c:v>6</c:v>
                </c:pt>
                <c:pt idx="30">
                  <c:v>5</c:v>
                </c:pt>
                <c:pt idx="31">
                  <c:v>4</c:v>
                </c:pt>
                <c:pt idx="32">
                  <c:v>3</c:v>
                </c:pt>
                <c:pt idx="33">
                  <c:v>1</c:v>
                </c:pt>
                <c:pt idx="34">
                  <c:v>0</c:v>
                </c:pt>
                <c:pt idx="35">
                  <c:v>0</c:v>
                </c:pt>
                <c:pt idx="36">
                  <c:v>1</c:v>
                </c:pt>
                <c:pt idx="37">
                  <c:v>0</c:v>
                </c:pt>
                <c:pt idx="38">
                  <c:v>0</c:v>
                </c:pt>
                <c:pt idx="39">
                  <c:v>0</c:v>
                </c:pt>
              </c:numCache>
            </c:numRef>
          </c:val>
          <c:extLst>
            <c:ext xmlns:c16="http://schemas.microsoft.com/office/drawing/2014/chart" uri="{C3380CC4-5D6E-409C-BE32-E72D297353CC}">
              <c16:uniqueId val="{00000000-DE78-444B-BAE4-1CF75F1CF88D}"/>
            </c:ext>
          </c:extLst>
        </c:ser>
        <c:dLbls>
          <c:showLegendKey val="0"/>
          <c:showVal val="0"/>
          <c:showCatName val="0"/>
          <c:showSerName val="0"/>
          <c:showPercent val="0"/>
          <c:showBubbleSize val="0"/>
        </c:dLbls>
        <c:axId val="2094734552"/>
        <c:axId val="2094734553"/>
      </c:areaChart>
      <c:catAx>
        <c:axId val="2094734552"/>
        <c:scaling>
          <c:orientation val="minMax"/>
        </c:scaling>
        <c:delete val="0"/>
        <c:axPos val="b"/>
        <c:numFmt formatCode="General" sourceLinked="0"/>
        <c:majorTickMark val="out"/>
        <c:minorTickMark val="none"/>
        <c:tickLblPos val="low"/>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2094734553"/>
        <c:crosses val="autoZero"/>
        <c:auto val="1"/>
        <c:lblAlgn val="ctr"/>
        <c:lblOffset val="100"/>
        <c:noMultiLvlLbl val="1"/>
      </c:catAx>
      <c:valAx>
        <c:axId val="2094734553"/>
        <c:scaling>
          <c:orientation val="minMax"/>
          <c:max val="90"/>
          <c:min val="0"/>
        </c:scaling>
        <c:delete val="0"/>
        <c:axPos val="l"/>
        <c:majorGridlines>
          <c:spPr>
            <a:ln w="12700" cap="flat">
              <a:solidFill>
                <a:srgbClr val="FFFFFF"/>
              </a:solidFill>
              <a:prstDash val="solid"/>
              <a:round/>
            </a:ln>
          </c:spPr>
        </c:majorGridlines>
        <c:numFmt formatCode="0" sourceLinked="0"/>
        <c:majorTickMark val="out"/>
        <c:minorTickMark val="none"/>
        <c:tickLblPos val="nextTo"/>
        <c:spPr>
          <a:ln w="12700" cap="flat">
            <a:solidFill>
              <a:srgbClr val="000000"/>
            </a:solidFill>
            <a:prstDash val="solid"/>
            <a:round/>
          </a:ln>
        </c:spPr>
        <c:txPr>
          <a:bodyPr rot="0"/>
          <a:lstStyle/>
          <a:p>
            <a:pPr>
              <a:defRPr sz="1800" b="0" i="0" u="none" strike="noStrike">
                <a:solidFill>
                  <a:srgbClr val="000000"/>
                </a:solidFill>
                <a:latin typeface="Engravers' Gothic BT"/>
              </a:defRPr>
            </a:pPr>
            <a:endParaRPr lang="en-US"/>
          </a:p>
        </c:txPr>
        <c:crossAx val="2094734552"/>
        <c:crosses val="autoZero"/>
        <c:crossBetween val="midCat"/>
        <c:majorUnit val="10"/>
        <c:minorUnit val="5"/>
      </c:valAx>
      <c:spPr>
        <a:noFill/>
        <a:ln w="12700" cap="flat">
          <a:noFill/>
          <a:miter lim="400000"/>
        </a:ln>
        <a:effectLst/>
      </c:spPr>
    </c:plotArea>
    <c:plotVisOnly val="0"/>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303" name="Shape 30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who.int/iris/handle/10665/65517"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5" name="Shape 315"/>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24" name="Shape 424"/>
          <p:cNvSpPr>
            <a:spLocks noGrp="1"/>
          </p:cNvSpPr>
          <p:nvPr>
            <p:ph type="body" sz="quarter" idx="1"/>
          </p:nvPr>
        </p:nvSpPr>
        <p:spPr>
          <a:prstGeom prst="rect">
            <a:avLst/>
          </a:prstGeom>
        </p:spPr>
        <p:txBody>
          <a:bodyPr/>
          <a:lstStyle/>
          <a:p>
            <a:pPr>
              <a:spcBef>
                <a:spcPts val="700"/>
              </a:spcBef>
              <a:defRPr>
                <a:solidFill>
                  <a:srgbClr val="006600"/>
                </a:solidFill>
              </a:defRPr>
            </a:pPr>
            <a:r>
              <a:rPr dirty="0"/>
              <a:t>Sentinel surveillance</a:t>
            </a:r>
          </a:p>
          <a:p>
            <a:pPr marL="171450" indent="-171450">
              <a:spcBef>
                <a:spcPts val="700"/>
              </a:spcBef>
              <a:buSzPct val="100000"/>
              <a:buFont typeface="Arial"/>
              <a:buChar char="•"/>
              <a:defRPr>
                <a:solidFill>
                  <a:srgbClr val="006600"/>
                </a:solidFill>
              </a:defRPr>
            </a:pPr>
            <a:r>
              <a:rPr dirty="0"/>
              <a:t>Health events are reported by health professionals selected to represent a geographic area or specific reporting group</a:t>
            </a:r>
          </a:p>
          <a:p>
            <a:pPr marL="171450" indent="-171450">
              <a:spcBef>
                <a:spcPts val="700"/>
              </a:spcBef>
              <a:buSzPct val="100000"/>
              <a:buFont typeface="Arial"/>
              <a:buChar char="•"/>
              <a:defRPr>
                <a:solidFill>
                  <a:srgbClr val="006600"/>
                </a:solidFill>
              </a:defRPr>
            </a:pPr>
            <a:r>
              <a:rPr dirty="0"/>
              <a:t>Smaller numbers of reporters allow for more intensive, detailed data collection from each case detected</a:t>
            </a:r>
          </a:p>
          <a:p>
            <a:pPr marL="171450" indent="-171450">
              <a:spcBef>
                <a:spcPts val="700"/>
              </a:spcBef>
              <a:buSzPct val="100000"/>
              <a:buFont typeface="Arial"/>
              <a:buChar char="•"/>
              <a:defRPr>
                <a:solidFill>
                  <a:srgbClr val="006600"/>
                </a:solidFill>
              </a:defRPr>
            </a:pPr>
            <a:r>
              <a:rPr dirty="0"/>
              <a:t>Cases outside the represented area or population may be missed</a:t>
            </a:r>
          </a:p>
          <a:p>
            <a:pPr defTabSz="924916">
              <a:spcBef>
                <a:spcPts val="600"/>
              </a:spcBef>
              <a:defRPr>
                <a:solidFill>
                  <a:srgbClr val="4D4D4D"/>
                </a:solidFill>
              </a:defRPr>
            </a:pPr>
            <a:endParaRPr dirty="0"/>
          </a:p>
          <a:p>
            <a:r>
              <a:rPr dirty="0"/>
              <a:t>Community-based surveillance</a:t>
            </a:r>
          </a:p>
          <a:p>
            <a:pPr marL="171450" indent="-171450">
              <a:buSzPct val="100000"/>
              <a:buFont typeface="Arial"/>
              <a:buChar char="•"/>
            </a:pPr>
            <a:r>
              <a:rPr dirty="0"/>
              <a:t>Mothers are often the first-level health workers in a family, can educate their communities, and can help detect possible or probable cases early.</a:t>
            </a:r>
          </a:p>
          <a:p>
            <a:pPr marL="171450" indent="-171450">
              <a:buSzPct val="100000"/>
              <a:buFont typeface="Arial"/>
              <a:buChar char="•"/>
            </a:pPr>
            <a:r>
              <a:rPr dirty="0"/>
              <a:t>Community Health Workers (CHWs) can be teachers, health workers, or others.  They can do outreach, case finding and health education.</a:t>
            </a:r>
          </a:p>
          <a:p>
            <a:pPr marL="171450" indent="-171450">
              <a:buSzPct val="100000"/>
              <a:buFont typeface="Arial"/>
              <a:buChar char="•"/>
            </a:pPr>
            <a:r>
              <a:rPr dirty="0"/>
              <a:t>Health centers supplemented by CHWs can extend the reach of traditional surveillance systems.</a:t>
            </a:r>
          </a:p>
          <a:p>
            <a:pPr marL="171450" indent="-171450">
              <a:buSzPct val="100000"/>
              <a:buFont typeface="Arial"/>
              <a:buChar char="•"/>
            </a:pPr>
            <a:r>
              <a:rPr dirty="0"/>
              <a:t>Objectives:</a:t>
            </a:r>
          </a:p>
          <a:p>
            <a:pPr marL="914400" indent="-457200">
              <a:spcBef>
                <a:spcPts val="700"/>
              </a:spcBef>
              <a:buSzPct val="100000"/>
              <a:buFont typeface="Courier New"/>
              <a:buChar char="o"/>
              <a:defRPr sz="2000"/>
            </a:pPr>
            <a:r>
              <a:rPr dirty="0"/>
              <a:t>Identify cases and events of public health importance</a:t>
            </a:r>
          </a:p>
          <a:p>
            <a:pPr marL="914400" indent="-457200">
              <a:spcBef>
                <a:spcPts val="700"/>
              </a:spcBef>
              <a:buSzPct val="100000"/>
              <a:buFont typeface="Courier New"/>
              <a:buChar char="o"/>
              <a:defRPr sz="2000"/>
            </a:pPr>
            <a:r>
              <a:rPr dirty="0"/>
              <a:t>Report suspected cases, conditions or events to the appropriate levels</a:t>
            </a:r>
          </a:p>
          <a:p>
            <a:pPr marL="914400" indent="-457200">
              <a:spcBef>
                <a:spcPts val="700"/>
              </a:spcBef>
              <a:buSzPct val="100000"/>
              <a:buFont typeface="Courier New"/>
              <a:buChar char="o"/>
              <a:defRPr sz="2000"/>
            </a:pPr>
            <a:r>
              <a:rPr dirty="0"/>
              <a:t>Help communities understand their role in outbreaks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hape 42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0" name="Shape 430"/>
          <p:cNvSpPr>
            <a:spLocks noGrp="1"/>
          </p:cNvSpPr>
          <p:nvPr>
            <p:ph type="body" sz="quarter" idx="1"/>
          </p:nvPr>
        </p:nvSpPr>
        <p:spPr>
          <a:prstGeom prst="rect">
            <a:avLst/>
          </a:prstGeom>
        </p:spPr>
        <p:txBody>
          <a:bodyPr/>
          <a:lstStyle/>
          <a:p>
            <a:pPr defTabSz="924916">
              <a:spcBef>
                <a:spcPts val="600"/>
              </a:spcBef>
              <a:defRPr>
                <a:solidFill>
                  <a:srgbClr val="4D4D4D"/>
                </a:solidFill>
              </a:defRPr>
            </a:pPr>
            <a:r>
              <a:rPr dirty="0"/>
              <a:t>During emergencies, RRT members may encounter surveillance systems that vary from more traditional and ongoing surveillance systems.</a:t>
            </a:r>
          </a:p>
          <a:p>
            <a:pPr defTabSz="924916">
              <a:spcBef>
                <a:spcPts val="600"/>
              </a:spcBef>
              <a:defRPr>
                <a:solidFill>
                  <a:srgbClr val="4D4D4D"/>
                </a:solidFill>
              </a:defRPr>
            </a:pPr>
            <a:endParaRPr dirty="0"/>
          </a:p>
          <a:p>
            <a:pPr defTabSz="924916">
              <a:spcBef>
                <a:spcPts val="600"/>
              </a:spcBef>
              <a:defRPr>
                <a:solidFill>
                  <a:srgbClr val="4D4D4D"/>
                </a:solidFill>
              </a:defRPr>
            </a:pPr>
            <a:r>
              <a:rPr dirty="0"/>
              <a:t>Early Warning Alert and Response Network</a:t>
            </a:r>
          </a:p>
          <a:p>
            <a:pPr marL="171450" indent="-171450" defTabSz="924916">
              <a:spcBef>
                <a:spcPts val="600"/>
              </a:spcBef>
              <a:buSzPct val="100000"/>
              <a:buFont typeface="Arial"/>
              <a:buChar char="•"/>
              <a:defRPr sz="2400">
                <a:solidFill>
                  <a:srgbClr val="10253F"/>
                </a:solidFill>
              </a:defRPr>
            </a:pPr>
            <a:r>
              <a:rPr dirty="0"/>
              <a:t>There are similar surveillance systems that serve the same purpose, but with different names. These include:</a:t>
            </a:r>
          </a:p>
          <a:p>
            <a:pPr marL="800100" lvl="1" indent="-342900">
              <a:spcBef>
                <a:spcPts val="900"/>
              </a:spcBef>
              <a:buSzPct val="100000"/>
              <a:buFont typeface="Arial"/>
              <a:buChar char="•"/>
              <a:defRPr sz="2000">
                <a:solidFill>
                  <a:srgbClr val="10253F"/>
                </a:solidFill>
              </a:defRPr>
            </a:pPr>
            <a:r>
              <a:rPr dirty="0"/>
              <a:t>EWARS: Early Warning, Alert and Response System</a:t>
            </a:r>
          </a:p>
          <a:p>
            <a:pPr marL="800100" lvl="1" indent="-342900">
              <a:spcBef>
                <a:spcPts val="900"/>
              </a:spcBef>
              <a:buSzPct val="100000"/>
              <a:buFont typeface="Arial"/>
              <a:buChar char="•"/>
              <a:defRPr sz="2000">
                <a:solidFill>
                  <a:srgbClr val="10253F"/>
                </a:solidFill>
              </a:defRPr>
            </a:pPr>
            <a:r>
              <a:rPr dirty="0"/>
              <a:t>DEWS: Disease Early Warning System</a:t>
            </a:r>
          </a:p>
          <a:p>
            <a:pPr marL="171450" indent="-171450" defTabSz="924916">
              <a:spcBef>
                <a:spcPts val="600"/>
              </a:spcBef>
              <a:buSzPct val="100000"/>
              <a:buFont typeface="Arial"/>
              <a:buChar char="•"/>
              <a:defRPr>
                <a:solidFill>
                  <a:srgbClr val="4D4D4D"/>
                </a:solidFill>
              </a:defRPr>
            </a:pPr>
            <a:r>
              <a:rPr dirty="0"/>
              <a:t>EWARN Source: Outbreak surveillance and response in humanitarian emergencies: WHO guidelines for EWARN implementation. http://www.who.int/diseasecontrol_emergencies/publications/who_hse_epr_dce_2012.1/en/</a:t>
            </a:r>
          </a:p>
          <a:p>
            <a:pPr defTabSz="924916">
              <a:spcBef>
                <a:spcPts val="600"/>
              </a:spcBef>
              <a:defRPr>
                <a:solidFill>
                  <a:srgbClr val="4D4D4D"/>
                </a:solidFill>
              </a:defRPr>
            </a:pPr>
            <a:endParaRPr dirty="0"/>
          </a:p>
          <a:p>
            <a:pPr defTabSz="924916">
              <a:spcBef>
                <a:spcPts val="600"/>
              </a:spcBef>
              <a:defRPr>
                <a:solidFill>
                  <a:srgbClr val="4D4D4D"/>
                </a:solidFill>
              </a:defRPr>
            </a:pPr>
            <a:r>
              <a:rPr dirty="0"/>
              <a:t>Health Information System </a:t>
            </a:r>
          </a:p>
          <a:p>
            <a:pPr marL="171450" indent="-171450" defTabSz="924916">
              <a:spcBef>
                <a:spcPts val="600"/>
              </a:spcBef>
              <a:buSzPct val="100000"/>
              <a:buFont typeface="Arial"/>
              <a:buChar char="•"/>
              <a:defRPr>
                <a:solidFill>
                  <a:srgbClr val="4D4D4D"/>
                </a:solidFill>
              </a:defRPr>
            </a:pPr>
            <a:r>
              <a:rPr dirty="0"/>
              <a:t>HIS Toolkit was developed by the United Nations High Commissioner for Refugees (UNHCR)</a:t>
            </a:r>
          </a:p>
          <a:p>
            <a:pPr marL="171450" indent="-171450">
              <a:buSzPct val="100000"/>
              <a:buFont typeface="Arial"/>
              <a:buChar char="•"/>
              <a:defRPr>
                <a:solidFill>
                  <a:srgbClr val="4D4D4D"/>
                </a:solidFill>
              </a:defRPr>
            </a:pPr>
            <a:r>
              <a:rPr dirty="0"/>
              <a:t>HIS Source: </a:t>
            </a:r>
            <a:r>
              <a:rPr dirty="0">
                <a:solidFill>
                  <a:srgbClr val="000000"/>
                </a:solidFill>
              </a:rPr>
              <a:t>Health Information System (HIS) Toolkit. Geneva: Ofﬁce of the United Nations High Commissioner for Refugees; 2010. Available from: http://www.unhcr.org/4a3374408.html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7" name="Shape 437"/>
          <p:cNvSpPr>
            <a:spLocks noGrp="1"/>
          </p:cNvSpPr>
          <p:nvPr>
            <p:ph type="body" sz="quarter" idx="1"/>
          </p:nvPr>
        </p:nvSpPr>
        <p:spPr>
          <a:prstGeom prst="rect">
            <a:avLst/>
          </a:prstGeom>
        </p:spPr>
        <p:txBody>
          <a:bodyPr/>
          <a:lstStyle>
            <a:lvl1pPr defTabSz="924916">
              <a:spcBef>
                <a:spcPts val="600"/>
              </a:spcBef>
              <a:defRPr>
                <a:solidFill>
                  <a:srgbClr val="4D4D4D"/>
                </a:solidFill>
              </a:defRPr>
            </a:lvl1pPr>
          </a:lstStyle>
          <a:p>
            <a:r>
              <a:rPr dirty="0"/>
              <a:t>Both IBS and EBS can generate information to detect a public health event such as outbreaks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hape 44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44" name="Shape 444"/>
          <p:cNvSpPr>
            <a:spLocks noGrp="1"/>
          </p:cNvSpPr>
          <p:nvPr>
            <p:ph type="body" sz="quarter" idx="1"/>
          </p:nvPr>
        </p:nvSpPr>
        <p:spPr>
          <a:prstGeom prst="rect">
            <a:avLst/>
          </a:prstGeom>
        </p:spPr>
        <p:txBody>
          <a:bodyPr/>
          <a:lstStyle/>
          <a:p>
            <a:r>
              <a:rPr dirty="0"/>
              <a:t>&lt;</a:t>
            </a:r>
            <a:r>
              <a:rPr dirty="0">
                <a:latin typeface="Source Sans Pro Bold"/>
                <a:ea typeface="Source Sans Pro Bold"/>
                <a:cs typeface="Source Sans Pro Bold"/>
                <a:sym typeface="Source Sans Pro Bold"/>
              </a:rPr>
              <a:t>READ</a:t>
            </a:r>
            <a:r>
              <a:rPr dirty="0"/>
              <a:t> key principles.&gt;</a:t>
            </a:r>
          </a:p>
          <a:p>
            <a:endParaRPr dirty="0"/>
          </a:p>
          <a:p>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hape 45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51" name="Shape 451"/>
          <p:cNvSpPr>
            <a:spLocks noGrp="1"/>
          </p:cNvSpPr>
          <p:nvPr>
            <p:ph type="body" sz="quarter" idx="1"/>
          </p:nvPr>
        </p:nvSpPr>
        <p:spPr>
          <a:prstGeom prst="rect">
            <a:avLst/>
          </a:prstGeom>
        </p:spPr>
        <p:txBody>
          <a:bodyPr/>
          <a:lstStyle/>
          <a:p>
            <a:r>
              <a:rPr dirty="0"/>
              <a:t>Ten key attributes should be considered when determining if a surveillance system will be effective. This slide depicts the first five attributes of an effective surveillance system.</a:t>
            </a:r>
          </a:p>
          <a:p>
            <a:endParaRPr dirty="0"/>
          </a:p>
          <a:p>
            <a:pPr marL="171450" indent="-171450">
              <a:buSzPct val="100000"/>
              <a:buFont typeface="Arial"/>
              <a:buChar char="•"/>
            </a:pPr>
            <a:r>
              <a:rPr dirty="0"/>
              <a:t>Usefulness. How useful is the system in accomplishing its objectives?</a:t>
            </a:r>
          </a:p>
          <a:p>
            <a:pPr marL="171450" indent="-171450">
              <a:buSzPct val="100000"/>
              <a:buFont typeface="Arial"/>
              <a:buChar char="•"/>
            </a:pPr>
            <a:r>
              <a:rPr dirty="0"/>
              <a:t>Data quality examines how reliable the data are. How complete and accurate are the data fields in the reports received by the system?</a:t>
            </a:r>
          </a:p>
          <a:p>
            <a:pPr marL="171450" indent="-171450">
              <a:buSzPct val="100000"/>
              <a:buFont typeface="Arial"/>
              <a:buChar char="•"/>
            </a:pPr>
            <a:r>
              <a:rPr dirty="0"/>
              <a:t>Timeliness. How quickly are reports received? Timeliness might be important for certain conditions, but less important for others. You might need to report one disease immediately to implement contact-avoidance and prevention measures. With other conditions, such as obesity, a longer delay in reporting is acceptable.</a:t>
            </a:r>
          </a:p>
          <a:p>
            <a:pPr marL="171450" indent="-171450">
              <a:buSzPct val="100000"/>
              <a:buFont typeface="Arial"/>
              <a:buChar char="•"/>
            </a:pPr>
            <a:r>
              <a:rPr dirty="0"/>
              <a:t>Flexibility considers how quickly the system can adapt to changes.</a:t>
            </a:r>
          </a:p>
          <a:p>
            <a:pPr marL="171450" indent="-171450">
              <a:buSzPct val="100000"/>
              <a:buFont typeface="Arial"/>
              <a:buChar char="•"/>
            </a:pPr>
            <a:r>
              <a:rPr dirty="0"/>
              <a:t>Simplicity considers whether the system is easy to operate.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hape 45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58" name="Shape 458"/>
          <p:cNvSpPr>
            <a:spLocks noGrp="1"/>
          </p:cNvSpPr>
          <p:nvPr>
            <p:ph type="body" sz="quarter" idx="1"/>
          </p:nvPr>
        </p:nvSpPr>
        <p:spPr>
          <a:prstGeom prst="rect">
            <a:avLst/>
          </a:prstGeom>
        </p:spPr>
        <p:txBody>
          <a:bodyPr/>
          <a:lstStyle/>
          <a:p>
            <a:pPr marL="171450" indent="-171450">
              <a:lnSpc>
                <a:spcPct val="150000"/>
              </a:lnSpc>
              <a:buSzPct val="100000"/>
              <a:buFont typeface="Arial"/>
              <a:buChar char="•"/>
            </a:pPr>
            <a:r>
              <a:rPr dirty="0"/>
              <a:t>Stability is the next attribute. Does the surveillance system work well, or does it break down often?</a:t>
            </a:r>
            <a:endParaRPr sz="1100" dirty="0"/>
          </a:p>
          <a:p>
            <a:pPr marL="171450" indent="-171450">
              <a:lnSpc>
                <a:spcPct val="150000"/>
              </a:lnSpc>
              <a:buSzPct val="100000"/>
              <a:buFont typeface="Arial"/>
              <a:buChar char="•"/>
            </a:pPr>
            <a:r>
              <a:rPr dirty="0"/>
              <a:t>Sensitivity considers how well the system captures the intended cases. Does it capture 60% of the cases or 80%? If you have a system that only captures 60% but 80% is needed, it might not be effective enough for that condition or situation.</a:t>
            </a:r>
          </a:p>
          <a:p>
            <a:pPr marL="628650" lvl="1" indent="-171450">
              <a:lnSpc>
                <a:spcPct val="150000"/>
              </a:lnSpc>
              <a:spcBef>
                <a:spcPts val="300"/>
              </a:spcBef>
              <a:buSzPct val="100000"/>
              <a:buFont typeface="Arial"/>
              <a:buChar char="•"/>
              <a:defRPr sz="1100"/>
            </a:pPr>
            <a:r>
              <a:rPr dirty="0"/>
              <a:t>Sensitivity = # of cases with disease that were correctly detected/ Total # of cases with disease</a:t>
            </a:r>
          </a:p>
          <a:p>
            <a:pPr marL="171450" indent="-171450">
              <a:lnSpc>
                <a:spcPct val="150000"/>
              </a:lnSpc>
              <a:buSzPct val="100000"/>
              <a:buFont typeface="Arial"/>
              <a:buChar char="•"/>
            </a:pPr>
            <a:r>
              <a:rPr dirty="0"/>
              <a:t>The next attribute is predictive value positive. How many of the reported cases are true cases that meet the criteria for what we are calling a case — that is, how many reported cases actually meet the case definition?</a:t>
            </a:r>
          </a:p>
          <a:p>
            <a:pPr marL="628650" lvl="1" indent="-171450">
              <a:lnSpc>
                <a:spcPct val="150000"/>
              </a:lnSpc>
              <a:spcBef>
                <a:spcPts val="300"/>
              </a:spcBef>
              <a:buSzPct val="100000"/>
              <a:buFont typeface="Arial"/>
              <a:buChar char="•"/>
              <a:defRPr sz="1100"/>
            </a:pPr>
            <a:r>
              <a:rPr dirty="0"/>
              <a:t>Predictive value positive = # of cases with disease that were correctly detected / Total # of cases detected by surveillance</a:t>
            </a:r>
          </a:p>
          <a:p>
            <a:pPr marL="171450" indent="-171450">
              <a:lnSpc>
                <a:spcPct val="150000"/>
              </a:lnSpc>
              <a:buSzPct val="100000"/>
              <a:buFont typeface="Arial"/>
              <a:buChar char="•"/>
            </a:pPr>
            <a:r>
              <a:rPr dirty="0"/>
              <a:t>Representativeness considers how well the system represents the population under consideration. Does it identify events only among certain groups, or does it accurately capture events across the whole target population?</a:t>
            </a:r>
            <a:endParaRPr sz="1100" dirty="0"/>
          </a:p>
          <a:p>
            <a:pPr marL="171450" indent="-171450">
              <a:lnSpc>
                <a:spcPct val="150000"/>
              </a:lnSpc>
              <a:buSzPct val="100000"/>
              <a:buFont typeface="Arial"/>
              <a:buChar char="•"/>
              <a:defRPr sz="1100"/>
            </a:pPr>
            <a:endParaRPr sz="1100" dirty="0"/>
          </a:p>
          <a:p>
            <a:pPr marL="171450" indent="-171450">
              <a:lnSpc>
                <a:spcPct val="150000"/>
              </a:lnSpc>
              <a:buSzPct val="100000"/>
              <a:buFont typeface="Arial"/>
              <a:buChar char="•"/>
            </a:pPr>
            <a:r>
              <a:rPr dirty="0"/>
              <a:t>The final attribute is acceptability. How willing are the system users to actively participate in the surveillance efforts and to report their data?</a:t>
            </a:r>
            <a:endParaRPr sz="1100" dirty="0"/>
          </a:p>
          <a:p>
            <a:pPr>
              <a:lnSpc>
                <a:spcPct val="150000"/>
              </a:lnSpc>
            </a:pPr>
            <a:r>
              <a:rPr dirty="0"/>
              <a:t> </a:t>
            </a:r>
            <a:endParaRPr sz="1100" dirty="0"/>
          </a:p>
          <a:p>
            <a:pPr>
              <a:lnSpc>
                <a:spcPct val="150000"/>
              </a:lnSpc>
            </a:pPr>
            <a:r>
              <a:rPr dirty="0"/>
              <a:t>Under real-world conditions, we need to balance the attributes of the surveillance system to accomplish the objectives. For example, sensitivity and predictive value positive typically have an inverse association. The more sensitive the system, the lower your predictive value positive. Therefore, you might have to decide whether you rather have a more sensitive system or a higher predictive value positive to accomplish your goal. </a:t>
            </a:r>
            <a:endParaRPr sz="11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hape 46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65" name="Shape 465"/>
          <p:cNvSpPr>
            <a:spLocks noGrp="1"/>
          </p:cNvSpPr>
          <p:nvPr>
            <p:ph type="body" sz="quarter" idx="1"/>
          </p:nvPr>
        </p:nvSpPr>
        <p:spPr>
          <a:prstGeom prst="rect">
            <a:avLst/>
          </a:prstGeom>
        </p:spPr>
        <p:txBody>
          <a:bodyPr/>
          <a:lstStyle/>
          <a:p>
            <a:pPr defTabSz="914349">
              <a:spcBef>
                <a:spcPts val="600"/>
              </a:spcBef>
              <a:defRPr>
                <a:latin typeface="Source Sans Pro Bold"/>
                <a:ea typeface="Source Sans Pro Bold"/>
                <a:cs typeface="Source Sans Pro Bold"/>
                <a:sym typeface="Source Sans Pro Bold"/>
              </a:defRPr>
            </a:pPr>
            <a:endParaRPr dirty="0"/>
          </a:p>
          <a:p>
            <a:endParaRPr dirty="0"/>
          </a:p>
          <a:p>
            <a:r>
              <a:rPr dirty="0"/>
              <a:t>Many other decisions have to be made after you decide to place an illness or injury under public health surveillance, including decisions about collection, analysis, interpretation, dissemination, and action, all of which require long-term planning.</a:t>
            </a:r>
            <a:br>
              <a:rPr dirty="0"/>
            </a:br>
            <a:endParaRPr dirty="0"/>
          </a:p>
          <a:p>
            <a:r>
              <a:rPr dirty="0"/>
              <a:t>Next, we will discuss each one.</a:t>
            </a:r>
          </a:p>
          <a:p>
            <a:pPr defTabSz="914349">
              <a:spcBef>
                <a:spcPts val="600"/>
              </a:spcBef>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83" name="Shape 483"/>
          <p:cNvSpPr>
            <a:spLocks noGrp="1"/>
          </p:cNvSpPr>
          <p:nvPr>
            <p:ph type="body" sz="quarter" idx="1"/>
          </p:nvPr>
        </p:nvSpPr>
        <p:spPr>
          <a:prstGeom prst="rect">
            <a:avLst/>
          </a:prstGeom>
        </p:spPr>
        <p:txBody>
          <a:bodyPr/>
          <a:lstStyle/>
          <a:p>
            <a:r>
              <a:rPr dirty="0"/>
              <a:t>Five steps must be completed during the decision-making process, including data collection, analysis, interpretation, dissemination, and follow-up action.</a:t>
            </a:r>
          </a:p>
          <a:p>
            <a:r>
              <a:rPr dirty="0"/>
              <a:t> </a:t>
            </a:r>
          </a:p>
          <a:p>
            <a:r>
              <a:rPr dirty="0"/>
              <a:t>Let’s begin by looking at data collection. Before collecting data, you must decide what the overarching goal of the system is and what specific objectives might be required for meeting that goal.</a:t>
            </a:r>
            <a:br>
              <a:rPr dirty="0"/>
            </a:br>
            <a:endParaRPr dirty="0"/>
          </a:p>
          <a:p>
            <a:r>
              <a:rPr dirty="0"/>
              <a:t>Possible questions to ask might include:</a:t>
            </a:r>
          </a:p>
          <a:p>
            <a:r>
              <a:rPr dirty="0"/>
              <a:t> </a:t>
            </a:r>
          </a:p>
          <a:p>
            <a:pPr marL="171450" indent="-171450">
              <a:buSzPct val="100000"/>
              <a:buFont typeface="Arial"/>
              <a:buChar char="•"/>
            </a:pPr>
            <a:r>
              <a:rPr dirty="0"/>
              <a:t>What will we monitor?</a:t>
            </a:r>
          </a:p>
          <a:p>
            <a:pPr marL="171450" indent="-171450">
              <a:buSzPct val="100000"/>
              <a:buFont typeface="Arial"/>
              <a:buChar char="•"/>
            </a:pPr>
            <a:r>
              <a:rPr dirty="0"/>
              <a:t>Who will collect the data, and how will it be collected?</a:t>
            </a:r>
          </a:p>
          <a:p>
            <a:pPr marL="171450" indent="-171450">
              <a:buSzPct val="100000"/>
              <a:buFont typeface="Arial"/>
              <a:buChar char="•"/>
            </a:pPr>
            <a:r>
              <a:rPr dirty="0"/>
              <a:t>Who is the target population?</a:t>
            </a:r>
          </a:p>
          <a:p>
            <a:pPr marL="171450" indent="-171450">
              <a:buSzPct val="100000"/>
              <a:buFont typeface="Arial"/>
              <a:buChar char="•"/>
            </a:pPr>
            <a:r>
              <a:rPr dirty="0"/>
              <a:t>Where do we implement the system?</a:t>
            </a:r>
          </a:p>
          <a:p>
            <a:pPr marL="171450" indent="-171450">
              <a:buSzPct val="100000"/>
              <a:buFont typeface="Arial"/>
              <a:buChar char="•"/>
            </a:pPr>
            <a:r>
              <a:rPr dirty="0"/>
              <a:t>Will the system be active or passive? </a:t>
            </a:r>
          </a:p>
          <a:p>
            <a:pPr marL="171450" indent="-171450">
              <a:buSzPct val="100000"/>
              <a:buFont typeface="Arial"/>
              <a:buChar char="•"/>
            </a:pPr>
            <a:r>
              <a:rPr dirty="0"/>
              <a:t>How will the data be transmitted to the person performing the analysis?</a:t>
            </a:r>
          </a:p>
          <a:p>
            <a:r>
              <a:rPr dirty="0"/>
              <a:t> </a:t>
            </a:r>
          </a:p>
          <a:p>
            <a:pPr defTabSz="914349">
              <a:spcBef>
                <a:spcPts val="600"/>
              </a:spcBef>
            </a:pPr>
            <a:endParaRPr dirty="0"/>
          </a:p>
          <a:p>
            <a:pPr defTabSz="914349">
              <a:spcBef>
                <a:spcPts val="600"/>
              </a:spcBef>
            </a:pPr>
            <a:endParaRPr dirty="0"/>
          </a:p>
          <a:p>
            <a:endParaRPr dirty="0"/>
          </a:p>
          <a:p>
            <a:r>
              <a:rPr dirty="0"/>
              <a:t>Source: FETP</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19" name="Shape 519"/>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endParaRPr dirty="0"/>
          </a:p>
          <a:p>
            <a:r>
              <a:rPr dirty="0"/>
              <a:t>How does this change in an emergency?  Where do RRTs fit in?</a:t>
            </a:r>
          </a:p>
          <a:p>
            <a:endParaRPr dirty="0"/>
          </a:p>
          <a:p>
            <a:pPr defTabSz="914349">
              <a:spcBef>
                <a:spcPts val="600"/>
              </a:spcBef>
            </a:pPr>
            <a:endParaRPr dirty="0"/>
          </a:p>
          <a:p>
            <a:endParaRPr dirty="0"/>
          </a:p>
          <a:p>
            <a:r>
              <a:rPr dirty="0"/>
              <a:t>Source: Adapted from World Health Organization. Dept. of Epidemic and Pandemic Alert and Response. (</a:t>
            </a:r>
            <a:r>
              <a:rPr dirty="0">
                <a:latin typeface="+mj-lt"/>
                <a:ea typeface="+mj-ea"/>
                <a:cs typeface="+mj-cs"/>
                <a:sym typeface="Helvetica"/>
              </a:rPr>
              <a:t>‎</a:t>
            </a:r>
            <a:r>
              <a:rPr dirty="0"/>
              <a:t>1999)</a:t>
            </a:r>
            <a:r>
              <a:rPr dirty="0">
                <a:latin typeface="+mj-lt"/>
                <a:ea typeface="+mj-ea"/>
                <a:cs typeface="+mj-cs"/>
                <a:sym typeface="Helvetica"/>
              </a:rPr>
              <a:t>‎</a:t>
            </a:r>
            <a:r>
              <a:rPr dirty="0"/>
              <a:t>. WHO recommended surveillance standards, 2nd ed. Geneva : World Health Organization. </a:t>
            </a:r>
            <a:r>
              <a:rPr u="sng" dirty="0">
                <a:solidFill>
                  <a:srgbClr val="0563C1"/>
                </a:solidFill>
                <a:uFill>
                  <a:solidFill>
                    <a:srgbClr val="0563C1"/>
                  </a:solidFill>
                </a:uFill>
                <a:hlinkClick r:id="rId3"/>
              </a:rPr>
              <a:t>http://www.who.int/iris/handle/10665/65517</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Shape 5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33" name="Shape 533"/>
          <p:cNvSpPr>
            <a:spLocks noGrp="1"/>
          </p:cNvSpPr>
          <p:nvPr>
            <p:ph type="body" sz="quarter" idx="1"/>
          </p:nvPr>
        </p:nvSpPr>
        <p:spPr>
          <a:prstGeom prst="rect">
            <a:avLst/>
          </a:prstGeom>
        </p:spPr>
        <p:txBody>
          <a:bodyPr/>
          <a:lstStyle>
            <a:lvl1pPr defTabSz="914349">
              <a:spcBef>
                <a:spcPts val="600"/>
              </a:spcBef>
            </a:lvl1pPr>
          </a:lstStyle>
          <a:p>
            <a:r>
              <a:rPr dirty="0"/>
              <a:t>What information needs to be collected for surveillance?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4" name="Shape 324"/>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Shape 54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44" name="Shape 544"/>
          <p:cNvSpPr>
            <a:spLocks noGrp="1"/>
          </p:cNvSpPr>
          <p:nvPr>
            <p:ph type="body" sz="quarter" idx="1"/>
          </p:nvPr>
        </p:nvSpPr>
        <p:spPr>
          <a:prstGeom prst="rect">
            <a:avLst/>
          </a:prstGeom>
        </p:spPr>
        <p:txBody>
          <a:bodyPr/>
          <a:lstStyle/>
          <a:p>
            <a:r>
              <a:rPr dirty="0"/>
              <a:t>IHR recommends surveillance for these reportable diseases.</a:t>
            </a:r>
          </a:p>
          <a:p>
            <a:endParaRPr dirty="0"/>
          </a:p>
          <a:p>
            <a:pPr>
              <a:defRPr>
                <a:latin typeface="Source Sans Pro Bold"/>
                <a:ea typeface="Source Sans Pro Bold"/>
                <a:cs typeface="Source Sans Pro Bold"/>
                <a:sym typeface="Source Sans Pro Bold"/>
              </a:defRPr>
            </a:pPr>
            <a:r>
              <a:rPr dirty="0"/>
              <a:t>&lt;Briefly review reportable diseases.&gt;</a:t>
            </a:r>
          </a:p>
          <a:p>
            <a:pPr>
              <a:defRPr>
                <a:latin typeface="Source Sans Pro Bold"/>
                <a:ea typeface="Source Sans Pro Bold"/>
                <a:cs typeface="Source Sans Pro Bold"/>
                <a:sym typeface="Source Sans Pro Bold"/>
              </a:defRPr>
            </a:pPr>
            <a:endParaRPr dirty="0"/>
          </a:p>
          <a:p>
            <a:pPr defTabSz="914349">
              <a:spcBef>
                <a:spcPts val="600"/>
              </a:spcBef>
            </a:pPr>
            <a:r>
              <a:rPr dirty="0"/>
              <a:t>However, the list of reportable diseases can vary by country and region. </a:t>
            </a:r>
          </a:p>
          <a:p>
            <a:pPr defTabSz="914349">
              <a:spcBef>
                <a:spcPts val="600"/>
              </a:spcBef>
              <a:defRPr>
                <a:latin typeface="Source Sans Pro Bold"/>
                <a:ea typeface="Source Sans Pro Bold"/>
                <a:cs typeface="Source Sans Pro Bold"/>
                <a:sym typeface="Source Sans Pro Bold"/>
              </a:defRPr>
            </a:pPr>
            <a:endParaRPr dirty="0"/>
          </a:p>
          <a:p>
            <a:pPr>
              <a:defRPr>
                <a:latin typeface="Source Sans Pro Bold"/>
                <a:ea typeface="Source Sans Pro Bold"/>
                <a:cs typeface="Source Sans Pro Bold"/>
                <a:sym typeface="Source Sans Pro Bold"/>
              </a:defRPr>
            </a:pPr>
            <a:endParaRPr dirty="0"/>
          </a:p>
          <a:p>
            <a:r>
              <a:rPr dirty="0"/>
              <a:t>Source: http://www.who.int/ihr/IHR_2005_en.pdf</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Shape 57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71" name="Shape 571"/>
          <p:cNvSpPr>
            <a:spLocks noGrp="1"/>
          </p:cNvSpPr>
          <p:nvPr>
            <p:ph type="body" sz="quarter" idx="1"/>
          </p:nvPr>
        </p:nvSpPr>
        <p:spPr>
          <a:prstGeom prst="rect">
            <a:avLst/>
          </a:prstGeom>
        </p:spPr>
        <p:txBody>
          <a:bodyPr/>
          <a:lstStyle/>
          <a:p>
            <a:endParaRPr dirty="0"/>
          </a:p>
          <a:p>
            <a:endParaRPr dirty="0"/>
          </a:p>
          <a:p>
            <a:r>
              <a:rPr dirty="0"/>
              <a:t>Let’s brainstorm recent, local examples of epidemics/ health events that surveillance system has identified (epidemics, outbreaks, changing rates of NCDs)</a:t>
            </a:r>
          </a:p>
          <a:p>
            <a:endParaRPr dirty="0"/>
          </a:p>
          <a:p>
            <a:pPr>
              <a:defRPr>
                <a:latin typeface="Source Sans Pro Bold"/>
                <a:ea typeface="Source Sans Pro Bold"/>
                <a:cs typeface="Source Sans Pro Bold"/>
                <a:sym typeface="Source Sans Pro Bold"/>
              </a:defRPr>
            </a:pPr>
            <a:r>
              <a:rPr dirty="0"/>
              <a:t>ASK</a:t>
            </a:r>
            <a:r>
              <a:rPr dirty="0">
                <a:latin typeface="+mn-lt"/>
                <a:ea typeface="+mn-ea"/>
                <a:cs typeface="+mn-cs"/>
                <a:sym typeface="Source Sans Pro Regular"/>
              </a:rPr>
              <a:t> participants for examples</a:t>
            </a:r>
          </a:p>
          <a:p>
            <a:endParaRPr dirty="0">
              <a:latin typeface="+mn-lt"/>
              <a:ea typeface="+mn-ea"/>
              <a:cs typeface="+mn-cs"/>
              <a:sym typeface="Source Sans Pro Regular"/>
            </a:endParaRPr>
          </a:p>
          <a:p>
            <a:pPr defTabSz="914349">
              <a:spcBef>
                <a:spcPts val="600"/>
              </a:spcBef>
            </a:pPr>
            <a:endParaRPr dirty="0">
              <a:latin typeface="+mn-lt"/>
              <a:ea typeface="+mn-ea"/>
              <a:cs typeface="+mn-cs"/>
              <a:sym typeface="Source Sans Pro Regular"/>
            </a:endParaRPr>
          </a:p>
          <a:p>
            <a:pPr defTabSz="914349">
              <a:spcBef>
                <a:spcPts val="600"/>
              </a:spcBef>
            </a:pPr>
            <a:endParaRPr dirty="0">
              <a:latin typeface="+mn-lt"/>
              <a:ea typeface="+mn-ea"/>
              <a:cs typeface="+mn-cs"/>
              <a:sym typeface="Source Sans Pro Regul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Shape 59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99" name="Shape 599"/>
          <p:cNvSpPr>
            <a:spLocks noGrp="1"/>
          </p:cNvSpPr>
          <p:nvPr>
            <p:ph type="body" sz="quarter" idx="1"/>
          </p:nvPr>
        </p:nvSpPr>
        <p:spPr>
          <a:prstGeom prst="rect">
            <a:avLst/>
          </a:prstGeom>
        </p:spPr>
        <p:txBody>
          <a:bodyPr/>
          <a:lstStyle/>
          <a:p>
            <a:r>
              <a:rPr dirty="0"/>
              <a:t> </a:t>
            </a:r>
          </a:p>
          <a:p>
            <a:endParaRPr dirty="0"/>
          </a:p>
          <a:p>
            <a:r>
              <a:rPr dirty="0"/>
              <a:t>Case definitions are tools to ensure that cases are classified the same way</a:t>
            </a:r>
          </a:p>
          <a:p>
            <a:endParaRPr dirty="0"/>
          </a:p>
          <a:p>
            <a:r>
              <a:rPr dirty="0"/>
              <a:t>In Africa, IDSR provides standard case definitions for all notifiable diseases and conditions</a:t>
            </a:r>
          </a:p>
          <a:p>
            <a:endParaRPr dirty="0"/>
          </a:p>
          <a:p>
            <a:r>
              <a:rPr dirty="0"/>
              <a:t>Many case definitions have “tiers” that reflect the certainty of the diagnosis (e.g., suspect vs. confirmed)</a:t>
            </a:r>
          </a:p>
          <a:p>
            <a:endParaRPr dirty="0"/>
          </a:p>
          <a:p>
            <a:r>
              <a:rPr dirty="0"/>
              <a:t>A line list, either paper- or computer-based, is a convenient and helpful tool for organizing data from several cases </a:t>
            </a:r>
          </a:p>
          <a:p>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Shape 60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5" name="Shape 605"/>
          <p:cNvSpPr>
            <a:spLocks noGrp="1"/>
          </p:cNvSpPr>
          <p:nvPr>
            <p:ph type="body" sz="quarter" idx="1"/>
          </p:nvPr>
        </p:nvSpPr>
        <p:spPr>
          <a:prstGeom prst="rect">
            <a:avLst/>
          </a:prstGeom>
        </p:spPr>
        <p:txBody>
          <a:bodyPr/>
          <a:lstStyle/>
          <a:p>
            <a:r>
              <a:rPr dirty="0"/>
              <a:t>This is what a line list might look like. </a:t>
            </a:r>
          </a:p>
          <a:p>
            <a:endParaRPr dirty="0"/>
          </a:p>
          <a:p>
            <a:r>
              <a:rPr dirty="0"/>
              <a:t>Additional information to consider including in a line list:</a:t>
            </a:r>
          </a:p>
          <a:p>
            <a:pPr marL="171450" indent="-171450">
              <a:buSzPct val="100000"/>
              <a:buFont typeface="Arial"/>
              <a:buChar char="•"/>
            </a:pPr>
            <a:r>
              <a:rPr dirty="0"/>
              <a:t>Location: residence, healthcare facility</a:t>
            </a:r>
          </a:p>
          <a:p>
            <a:pPr marL="171450" indent="-171450">
              <a:buSzPct val="100000"/>
              <a:buFont typeface="Arial"/>
              <a:buChar char="•"/>
            </a:pPr>
            <a:r>
              <a:rPr dirty="0"/>
              <a:t>Patient status or outcome</a:t>
            </a:r>
          </a:p>
          <a:p>
            <a:pPr marL="171450" indent="-171450">
              <a:buSzPct val="100000"/>
              <a:buFont typeface="Arial"/>
              <a:buChar char="•"/>
            </a:pPr>
            <a:r>
              <a:rPr dirty="0"/>
              <a:t>Case category</a:t>
            </a:r>
          </a:p>
          <a:p>
            <a:pPr marL="171450" indent="-171450">
              <a:buSzPct val="100000"/>
              <a:buFont typeface="Arial"/>
              <a:buChar char="•"/>
            </a:pPr>
            <a:r>
              <a:rPr dirty="0"/>
              <a:t>Epidemiologic links</a:t>
            </a:r>
          </a:p>
          <a:p>
            <a:pPr marL="171450" indent="-171450">
              <a:buSzPct val="100000"/>
              <a:buFont typeface="Arial"/>
              <a:buChar char="•"/>
            </a:pPr>
            <a:r>
              <a:rPr dirty="0"/>
              <a:t>Other medical conditions</a:t>
            </a:r>
          </a:p>
          <a:p>
            <a:endParaRPr dirty="0"/>
          </a:p>
          <a:p>
            <a:r>
              <a:rPr dirty="0"/>
              <a:t>Line list data can be summarized in reporting forms that categorize cases by key characteristics, such as age and gender.</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Shape 61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1" name="Shape 611"/>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rPr dirty="0"/>
              <a:t>ASK:</a:t>
            </a:r>
          </a:p>
          <a:p>
            <a:endParaRPr dirty="0"/>
          </a:p>
          <a:p>
            <a:r>
              <a:rPr dirty="0"/>
              <a:t>Why is zero reporting important?</a:t>
            </a:r>
          </a:p>
          <a:p>
            <a:endParaRPr dirty="0"/>
          </a:p>
          <a:p>
            <a:pPr>
              <a:defRPr>
                <a:latin typeface="Source Sans Pro Bold"/>
                <a:ea typeface="Source Sans Pro Bold"/>
                <a:cs typeface="Source Sans Pro Bold"/>
                <a:sym typeface="Source Sans Pro Bold"/>
              </a:defRPr>
            </a:pPr>
            <a:r>
              <a:rPr dirty="0"/>
              <a:t>&lt;</a:t>
            </a:r>
            <a:r>
              <a:rPr dirty="0">
                <a:latin typeface="+mn-lt"/>
                <a:ea typeface="+mn-ea"/>
                <a:cs typeface="+mn-cs"/>
                <a:sym typeface="Source Sans Pro Regular"/>
              </a:rPr>
              <a:t>Then </a:t>
            </a:r>
            <a:r>
              <a:rPr dirty="0"/>
              <a:t>CLICK</a:t>
            </a:r>
            <a:r>
              <a:rPr dirty="0">
                <a:latin typeface="+mn-lt"/>
                <a:ea typeface="+mn-ea"/>
                <a:cs typeface="+mn-cs"/>
                <a:sym typeface="Source Sans Pro Regular"/>
              </a:rPr>
              <a:t> to show bullets</a:t>
            </a:r>
            <a:r>
              <a:rPr dirty="0"/>
              <a:t>.&gt;</a:t>
            </a:r>
          </a:p>
          <a:p>
            <a:pPr defTabSz="914349">
              <a:spcBef>
                <a:spcPts val="600"/>
              </a:spcBef>
            </a:pPr>
            <a:endParaRPr dirty="0"/>
          </a:p>
          <a:p>
            <a:pPr defTabSz="914349">
              <a:spcBef>
                <a:spcPts val="600"/>
              </a:spcBef>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 name="Shape 62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22" name="Shape 622"/>
          <p:cNvSpPr>
            <a:spLocks noGrp="1"/>
          </p:cNvSpPr>
          <p:nvPr>
            <p:ph type="body" sz="quarter" idx="1"/>
          </p:nvPr>
        </p:nvSpPr>
        <p:spPr>
          <a:prstGeom prst="rect">
            <a:avLst/>
          </a:prstGeom>
        </p:spPr>
        <p:txBody>
          <a:bodyPr/>
          <a:lstStyle>
            <a:lvl1pPr defTabSz="914349">
              <a:spcBef>
                <a:spcPts val="600"/>
              </a:spcBef>
            </a:lvl1pPr>
          </a:lstStyle>
          <a:p>
            <a:r>
              <a:rPr dirty="0"/>
              <a:t>What information needs to be collected for surveillance?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Shape 62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29" name="Shape 629"/>
          <p:cNvSpPr>
            <a:spLocks noGrp="1"/>
          </p:cNvSpPr>
          <p:nvPr>
            <p:ph type="body" sz="quarter" idx="1"/>
          </p:nvPr>
        </p:nvSpPr>
        <p:spPr>
          <a:prstGeom prst="rect">
            <a:avLst/>
          </a:prstGeom>
        </p:spPr>
        <p:txBody>
          <a:bodyPr/>
          <a:lstStyle/>
          <a:p>
            <a:endParaRPr dirty="0"/>
          </a:p>
          <a:p>
            <a:r>
              <a:rPr dirty="0"/>
              <a:t>Source: FETP</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Shape 65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52" name="Shape 652"/>
          <p:cNvSpPr>
            <a:spLocks noGrp="1"/>
          </p:cNvSpPr>
          <p:nvPr>
            <p:ph type="body" sz="quarter" idx="1"/>
          </p:nvPr>
        </p:nvSpPr>
        <p:spPr>
          <a:prstGeom prst="rect">
            <a:avLst/>
          </a:prstGeom>
        </p:spPr>
        <p:txBody>
          <a:bodyPr/>
          <a:lstStyle/>
          <a:p>
            <a:r>
              <a:rPr dirty="0"/>
              <a:t>There may be different tiers of case definitions. Often suspect or possible case definitions are the most inclusive, but least certain. </a:t>
            </a:r>
          </a:p>
          <a:p>
            <a:endParaRPr dirty="0"/>
          </a:p>
          <a:p>
            <a:r>
              <a:rPr dirty="0"/>
              <a:t>Confirmed case definitions are the most rigorous definition and provide the greatest level of certainty of a correct diagnosis but risk missing cases that don’t meet the stricter criteria.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Shape 65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59" name="Shape 659"/>
          <p:cNvSpPr>
            <a:spLocks noGrp="1"/>
          </p:cNvSpPr>
          <p:nvPr>
            <p:ph type="body" sz="quarter" idx="1"/>
          </p:nvPr>
        </p:nvSpPr>
        <p:spPr>
          <a:prstGeom prst="rect">
            <a:avLst/>
          </a:prstGeom>
        </p:spPr>
        <p:txBody>
          <a:bodyPr/>
          <a:lstStyle/>
          <a:p>
            <a:r>
              <a:rPr dirty="0"/>
              <a:t>&lt;</a:t>
            </a:r>
            <a:r>
              <a:rPr dirty="0">
                <a:latin typeface="Source Sans Pro Bold"/>
                <a:ea typeface="Source Sans Pro Bold"/>
                <a:cs typeface="Source Sans Pro Bold"/>
                <a:sym typeface="Source Sans Pro Bold"/>
              </a:rPr>
              <a:t>READ</a:t>
            </a:r>
            <a:r>
              <a:rPr dirty="0"/>
              <a:t> Slide.&gt;</a:t>
            </a:r>
          </a:p>
          <a:p>
            <a:endParaRPr dirty="0"/>
          </a:p>
          <a:p>
            <a:pPr defTabSz="914349">
              <a:spcBef>
                <a:spcPts val="600"/>
              </a:spcBef>
            </a:pPr>
            <a:endParaRPr dirty="0"/>
          </a:p>
          <a:p>
            <a:pPr defTabSz="914349">
              <a:spcBef>
                <a:spcPts val="600"/>
              </a:spcBef>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 name="Shape 66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66" name="Shape 666"/>
          <p:cNvSpPr>
            <a:spLocks noGrp="1"/>
          </p:cNvSpPr>
          <p:nvPr>
            <p:ph type="body" sz="quarter" idx="1"/>
          </p:nvPr>
        </p:nvSpPr>
        <p:spPr>
          <a:prstGeom prst="rect">
            <a:avLst/>
          </a:prstGeom>
        </p:spPr>
        <p:txBody>
          <a:bodyPr/>
          <a:lstStyle>
            <a:lvl1pPr defTabSz="914349">
              <a:spcBef>
                <a:spcPts val="600"/>
              </a:spcBef>
            </a:lvl1pPr>
          </a:lstStyle>
          <a:p>
            <a:r>
              <a:rPr dirty="0"/>
              <a:t>What information needs to be collected for surveillance?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8" name="Shape 348"/>
          <p:cNvSpPr>
            <a:spLocks noGrp="1"/>
          </p:cNvSpPr>
          <p:nvPr>
            <p:ph type="body" sz="quarter" idx="1"/>
          </p:nvPr>
        </p:nvSpPr>
        <p:spPr>
          <a:prstGeom prst="rect">
            <a:avLst/>
          </a:prstGeom>
        </p:spPr>
        <p:txBody>
          <a:bodyPr/>
          <a:lstStyle/>
          <a:p>
            <a:pPr>
              <a:spcBef>
                <a:spcPts val="600"/>
              </a:spcBef>
            </a:pPr>
            <a:r>
              <a:rPr dirty="0"/>
              <a:t> </a:t>
            </a:r>
          </a:p>
          <a:p>
            <a:pPr>
              <a:spcBef>
                <a:spcPts val="600"/>
              </a:spcBef>
            </a:pPr>
            <a:endParaRPr dirty="0"/>
          </a:p>
          <a:p>
            <a:pPr>
              <a:spcBef>
                <a:spcPts val="600"/>
              </a:spcBef>
            </a:pPr>
            <a:r>
              <a:rPr dirty="0"/>
              <a:t>The term surveillance comes from a French word meaning “to watch over.”</a:t>
            </a:r>
          </a:p>
          <a:p>
            <a:pPr>
              <a:spcBef>
                <a:spcPts val="600"/>
              </a:spcBef>
            </a:pPr>
            <a:endParaRPr dirty="0"/>
          </a:p>
          <a:p>
            <a:pPr>
              <a:spcBef>
                <a:spcPts val="600"/>
              </a:spcBef>
            </a:pPr>
            <a:r>
              <a:rPr dirty="0"/>
              <a:t>&lt;READ the definition on the slide.&gt;</a:t>
            </a:r>
          </a:p>
          <a:p>
            <a:pPr>
              <a:spcBef>
                <a:spcPts val="600"/>
              </a:spcBef>
            </a:pPr>
            <a:endParaRPr dirty="0"/>
          </a:p>
          <a:p>
            <a:pPr>
              <a:spcBef>
                <a:spcPts val="600"/>
              </a:spcBef>
            </a:pPr>
            <a:endParaRPr dirty="0"/>
          </a:p>
          <a:p>
            <a:pPr>
              <a:spcBef>
                <a:spcPts val="600"/>
              </a:spcBef>
            </a:pPr>
            <a:endParaRPr dirty="0"/>
          </a:p>
          <a:p>
            <a:pPr>
              <a:spcBef>
                <a:spcPts val="60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https://www.cdc.gov/publichealth101/surveillance.html</a:t>
            </a:r>
            <a:r>
              <a:rPr dirty="0"/>
              <a: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 name="Shape 67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76" name="Shape 676"/>
          <p:cNvSpPr>
            <a:spLocks noGrp="1"/>
          </p:cNvSpPr>
          <p:nvPr>
            <p:ph type="body" sz="quarter" idx="1"/>
          </p:nvPr>
        </p:nvSpPr>
        <p:spPr>
          <a:prstGeom prst="rect">
            <a:avLst/>
          </a:prstGeom>
        </p:spPr>
        <p:txBody>
          <a:bodyPr/>
          <a:lstStyle/>
          <a:p>
            <a:pPr defTabSz="914349">
              <a:spcBef>
                <a:spcPts val="600"/>
              </a:spcBef>
            </a:pPr>
            <a:r>
              <a:rPr dirty="0"/>
              <a:t>Note: In general, the RRT would not be activated before the outbreak; therefore, these activities would completed by routine surveillance staff.</a:t>
            </a:r>
          </a:p>
          <a:p>
            <a:pPr defTabSz="914349">
              <a:spcBef>
                <a:spcPts val="600"/>
              </a:spcBef>
            </a:pPr>
            <a:endParaRPr dirty="0"/>
          </a:p>
          <a:p>
            <a:endParaRPr dirty="0"/>
          </a:p>
          <a:p>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 name="Shape 68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82" name="Shape 682"/>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rPr dirty="0"/>
              <a:t>&lt;READ </a:t>
            </a:r>
            <a:r>
              <a:rPr dirty="0">
                <a:latin typeface="+mn-lt"/>
                <a:ea typeface="+mn-ea"/>
                <a:cs typeface="+mn-cs"/>
                <a:sym typeface="Source Sans Pro Regular"/>
              </a:rPr>
              <a:t>slide.&gt;</a:t>
            </a:r>
          </a:p>
          <a:p>
            <a:pPr>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endParaRPr dirty="0">
              <a:latin typeface="+mn-lt"/>
              <a:ea typeface="+mn-ea"/>
              <a:cs typeface="+mn-cs"/>
              <a:sym typeface="Source Sans Pro Regul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92" name="Shape 692"/>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rPr dirty="0"/>
              <a:t>&lt;READ </a:t>
            </a:r>
            <a:r>
              <a:rPr dirty="0">
                <a:latin typeface="+mn-lt"/>
                <a:ea typeface="+mn-ea"/>
                <a:cs typeface="+mn-cs"/>
                <a:sym typeface="Source Sans Pro Regular"/>
              </a:rPr>
              <a:t>slide.&gt;</a:t>
            </a:r>
          </a:p>
          <a:p>
            <a:endParaRPr dirty="0">
              <a:latin typeface="+mn-lt"/>
              <a:ea typeface="+mn-ea"/>
              <a:cs typeface="+mn-cs"/>
              <a:sym typeface="Source Sans Pro Regular"/>
            </a:endParaRPr>
          </a:p>
          <a:p>
            <a:pPr>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endParaRPr dirty="0">
              <a:latin typeface="+mn-lt"/>
              <a:ea typeface="+mn-ea"/>
              <a:cs typeface="+mn-cs"/>
              <a:sym typeface="Source Sans Pro Regular"/>
            </a:endParaRPr>
          </a:p>
          <a:p>
            <a:r>
              <a:rPr dirty="0"/>
              <a:t>Note that RRT members may not be involved in these activities. </a:t>
            </a:r>
          </a:p>
          <a:p>
            <a:pPr>
              <a:defRPr>
                <a:latin typeface="Source Sans Pro Bold"/>
                <a:ea typeface="Source Sans Pro Bold"/>
                <a:cs typeface="Source Sans Pro Bold"/>
                <a:sym typeface="Source Sans Pro Bold"/>
              </a:defRPr>
            </a:pPr>
            <a:endParaRPr dirty="0"/>
          </a:p>
          <a:p>
            <a:pPr>
              <a:defRPr>
                <a:latin typeface="Source Sans Pro Bold"/>
                <a:ea typeface="Source Sans Pro Bold"/>
                <a:cs typeface="Source Sans Pro Bold"/>
                <a:sym typeface="Source Sans Pro Bold"/>
              </a:defRPr>
            </a:pPr>
            <a:endParaRPr dirty="0"/>
          </a:p>
          <a:p>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Shape 70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05" name="Shape 705"/>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rPr dirty="0"/>
              <a:t>&lt;READ </a:t>
            </a:r>
            <a:r>
              <a:rPr dirty="0">
                <a:latin typeface="+mn-lt"/>
                <a:ea typeface="+mn-ea"/>
                <a:cs typeface="+mn-cs"/>
                <a:sym typeface="Source Sans Pro Regular"/>
              </a:rPr>
              <a:t>slide.&gt;</a:t>
            </a:r>
          </a:p>
          <a:p>
            <a:pPr>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endParaRPr dirty="0">
              <a:latin typeface="+mn-lt"/>
              <a:ea typeface="+mn-ea"/>
              <a:cs typeface="+mn-cs"/>
              <a:sym typeface="Source Sans Pro Regul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Shape 70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10" name="Shape 710"/>
          <p:cNvSpPr>
            <a:spLocks noGrp="1"/>
          </p:cNvSpPr>
          <p:nvPr>
            <p:ph type="body" sz="quarter" idx="1"/>
          </p:nvPr>
        </p:nvSpPr>
        <p:spPr>
          <a:prstGeom prst="rect">
            <a:avLst/>
          </a:prstGeom>
        </p:spPr>
        <p:txBody>
          <a:bodyPr/>
          <a:lstStyle/>
          <a:p>
            <a:r>
              <a:rPr dirty="0"/>
              <a:t>&lt;</a:t>
            </a:r>
            <a:r>
              <a:rPr dirty="0">
                <a:latin typeface="Source Sans Pro Bold"/>
                <a:ea typeface="Source Sans Pro Bold"/>
                <a:cs typeface="Source Sans Pro Bold"/>
                <a:sym typeface="Source Sans Pro Bold"/>
              </a:rPr>
              <a:t>READ</a:t>
            </a:r>
            <a:r>
              <a:rPr dirty="0"/>
              <a:t> key messages.&gt;</a:t>
            </a:r>
          </a:p>
          <a:p>
            <a:endParaRPr dirty="0"/>
          </a:p>
          <a:p>
            <a:r>
              <a:rPr dirty="0"/>
              <a:t>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 name="Shape 7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746" name="Shape 746"/>
          <p:cNvSpPr>
            <a:spLocks noGrp="1"/>
          </p:cNvSpPr>
          <p:nvPr>
            <p:ph type="body" sz="quarter" idx="1"/>
          </p:nvPr>
        </p:nvSpPr>
        <p:spPr>
          <a:prstGeom prst="rect">
            <a:avLst/>
          </a:prstGeom>
        </p:spPr>
        <p:txBody>
          <a:bodyPr/>
          <a:lstStyle>
            <a:lvl1pPr defTabSz="928687">
              <a:lnSpc>
                <a:spcPct val="150000"/>
              </a:lnSpc>
              <a:spcBef>
                <a:spcPts val="0"/>
              </a:spcBef>
            </a:lvl1pPr>
          </a:lstStyle>
          <a:p>
            <a:r>
              <a:rPr dirty="0"/>
              <a:t>Now let’s consider different factors that affect transmission of disease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Shape 35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55" name="Shape 355"/>
          <p:cNvSpPr>
            <a:spLocks noGrp="1"/>
          </p:cNvSpPr>
          <p:nvPr>
            <p:ph type="body" sz="quarter" idx="1"/>
          </p:nvPr>
        </p:nvSpPr>
        <p:spPr>
          <a:prstGeom prst="rect">
            <a:avLst/>
          </a:prstGeom>
        </p:spPr>
        <p:txBody>
          <a:bodyPr/>
          <a:lstStyle/>
          <a:p>
            <a:endParaRPr dirty="0"/>
          </a:p>
          <a:p>
            <a:r>
              <a:rPr dirty="0"/>
              <a:t>During an emergency the surveillance system objectives remain similar, but with the added objective of indicating changes in health over the duration of the emergency.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80" name="Shape 380"/>
          <p:cNvSpPr>
            <a:spLocks noGrp="1"/>
          </p:cNvSpPr>
          <p:nvPr>
            <p:ph type="body" sz="quarter" idx="1"/>
          </p:nvPr>
        </p:nvSpPr>
        <p:spPr>
          <a:prstGeom prst="rect">
            <a:avLst/>
          </a:prstGeom>
        </p:spPr>
        <p:txBody>
          <a:bodyPr/>
          <a:lstStyle/>
          <a:p>
            <a:r>
              <a:rPr dirty="0"/>
              <a:t>As shown on this </a:t>
            </a:r>
            <a:r>
              <a:rPr dirty="0" err="1"/>
              <a:t>epicurve</a:t>
            </a:r>
            <a:r>
              <a:rPr dirty="0"/>
              <a:t>, earlier detection of outbreaks can lead to faster response, potentially preventing more cases of disease.</a:t>
            </a:r>
          </a:p>
          <a:p>
            <a:endParaRPr dirty="0"/>
          </a:p>
          <a:p>
            <a:r>
              <a:rPr dirty="0"/>
              <a:t>Facilitator: </a:t>
            </a:r>
            <a:r>
              <a:rPr dirty="0" err="1"/>
              <a:t>Epicurves</a:t>
            </a:r>
            <a:r>
              <a:rPr dirty="0"/>
              <a:t> are discussed in more detail in </a:t>
            </a:r>
            <a:r>
              <a:rPr dirty="0">
                <a:latin typeface="Source Sans Pro Bold"/>
                <a:ea typeface="Source Sans Pro Bold"/>
                <a:cs typeface="Source Sans Pro Bold"/>
                <a:sym typeface="Source Sans Pro Bold"/>
              </a:rPr>
              <a:t>B4.1 Outbreak Investigation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hape 38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87" name="Shape 387"/>
          <p:cNvSpPr>
            <a:spLocks noGrp="1"/>
          </p:cNvSpPr>
          <p:nvPr>
            <p:ph type="body" sz="quarter" idx="1"/>
          </p:nvPr>
        </p:nvSpPr>
        <p:spPr>
          <a:prstGeom prst="rect">
            <a:avLst/>
          </a:prstGeom>
        </p:spPr>
        <p:txBody>
          <a:bodyPr/>
          <a:lstStyle/>
          <a:p>
            <a:pPr>
              <a:spcBef>
                <a:spcPts val="600"/>
              </a:spcBef>
            </a:pPr>
            <a:r>
              <a:rPr dirty="0"/>
              <a:t>Here are some specific ways public health surveillance can be used.</a:t>
            </a:r>
          </a:p>
          <a:p>
            <a:pPr>
              <a:spcBef>
                <a:spcPts val="600"/>
              </a:spcBef>
            </a:pPr>
            <a:endParaRPr dirty="0"/>
          </a:p>
          <a:p>
            <a:pPr>
              <a:spcBef>
                <a:spcPts val="600"/>
              </a:spcBef>
            </a:pPr>
            <a:endParaRPr dirty="0"/>
          </a:p>
          <a:p>
            <a:pPr>
              <a:spcBef>
                <a:spcPts val="600"/>
              </a:spcBef>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hape 39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94" name="Shape 394"/>
          <p:cNvSpPr>
            <a:spLocks noGrp="1"/>
          </p:cNvSpPr>
          <p:nvPr>
            <p:ph type="body" sz="quarter" idx="1"/>
          </p:nvPr>
        </p:nvSpPr>
        <p:spPr>
          <a:prstGeom prst="rect">
            <a:avLst/>
          </a:prstGeom>
        </p:spPr>
        <p:txBody>
          <a:bodyPr/>
          <a:lstStyle/>
          <a:p>
            <a:pPr>
              <a:lnSpc>
                <a:spcPct val="150000"/>
              </a:lnSpc>
              <a:spcBef>
                <a:spcPts val="600"/>
              </a:spcBef>
              <a:defRPr>
                <a:latin typeface="Source Sans Pro Bold"/>
                <a:ea typeface="Source Sans Pro Bold"/>
                <a:cs typeface="Source Sans Pro Bold"/>
                <a:sym typeface="Source Sans Pro Bold"/>
              </a:defRPr>
            </a:pPr>
            <a:endParaRPr dirty="0"/>
          </a:p>
          <a:p>
            <a:pPr>
              <a:lnSpc>
                <a:spcPct val="150000"/>
              </a:lnSpc>
              <a:spcBef>
                <a:spcPts val="600"/>
              </a:spcBef>
            </a:pPr>
            <a:endParaRPr dirty="0"/>
          </a:p>
          <a:p>
            <a:pPr>
              <a:lnSpc>
                <a:spcPct val="150000"/>
              </a:lnSpc>
              <a:spcBef>
                <a:spcPts val="600"/>
              </a:spcBef>
            </a:pPr>
            <a:r>
              <a:rPr dirty="0"/>
              <a:t>Lets quickly review some basic considerations related to surveillance systems</a:t>
            </a:r>
          </a:p>
          <a:p>
            <a:pPr>
              <a:lnSpc>
                <a:spcPct val="150000"/>
              </a:lnSpc>
              <a:spcBef>
                <a:spcPts val="600"/>
              </a:spcBef>
            </a:pPr>
            <a:endParaRPr dirty="0"/>
          </a:p>
          <a:p>
            <a:pPr>
              <a:lnSpc>
                <a:spcPct val="150000"/>
              </a:lnSpc>
              <a:spcBef>
                <a:spcPts val="600"/>
              </a:spcBef>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Shape 40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06" name="Shape 406"/>
          <p:cNvSpPr>
            <a:spLocks noGrp="1"/>
          </p:cNvSpPr>
          <p:nvPr>
            <p:ph type="body" sz="quarter" idx="1"/>
          </p:nvPr>
        </p:nvSpPr>
        <p:spPr>
          <a:prstGeom prst="rect">
            <a:avLst/>
          </a:prstGeom>
        </p:spPr>
        <p:txBody>
          <a:bodyPr/>
          <a:lstStyle/>
          <a:p>
            <a:pPr>
              <a:spcBef>
                <a:spcPts val="700"/>
              </a:spcBef>
              <a:defRPr>
                <a:solidFill>
                  <a:srgbClr val="006600"/>
                </a:solidFill>
              </a:defRPr>
            </a:pPr>
            <a:endParaRPr dirty="0"/>
          </a:p>
          <a:p>
            <a:pPr>
              <a:spcBef>
                <a:spcPts val="700"/>
              </a:spcBef>
              <a:defRPr>
                <a:solidFill>
                  <a:srgbClr val="006600"/>
                </a:solidFill>
              </a:defRPr>
            </a:pPr>
            <a:r>
              <a:rPr dirty="0"/>
              <a:t>Passive Surveillance </a:t>
            </a:r>
          </a:p>
          <a:p>
            <a:pPr marL="628650" lvl="1" indent="-171450">
              <a:spcBef>
                <a:spcPts val="0"/>
              </a:spcBef>
              <a:buSzPct val="100000"/>
              <a:buFont typeface="Arial"/>
              <a:buChar char="•"/>
            </a:pPr>
            <a:r>
              <a:rPr dirty="0"/>
              <a:t>Relies on others to report disease</a:t>
            </a:r>
          </a:p>
          <a:p>
            <a:pPr marL="628650" lvl="1" indent="-171450">
              <a:spcBef>
                <a:spcPts val="0"/>
              </a:spcBef>
              <a:buSzPct val="100000"/>
              <a:buFont typeface="Arial"/>
              <a:buChar char="•"/>
            </a:pPr>
            <a:r>
              <a:rPr dirty="0"/>
              <a:t>Healthcare provider initiates</a:t>
            </a:r>
          </a:p>
          <a:p>
            <a:pPr marL="628650" lvl="1" indent="-171450">
              <a:spcBef>
                <a:spcPts val="0"/>
              </a:spcBef>
              <a:buSzPct val="100000"/>
              <a:buFont typeface="Arial"/>
              <a:buChar char="•"/>
            </a:pPr>
            <a:r>
              <a:rPr dirty="0"/>
              <a:t>usually adequate for monitoring trends over time, place, person</a:t>
            </a:r>
          </a:p>
          <a:p>
            <a:pPr>
              <a:spcBef>
                <a:spcPts val="700"/>
              </a:spcBef>
              <a:defRPr>
                <a:solidFill>
                  <a:srgbClr val="006600"/>
                </a:solidFill>
              </a:defRPr>
            </a:pPr>
            <a:r>
              <a:rPr dirty="0"/>
              <a:t>Active Surveillance</a:t>
            </a:r>
            <a:endParaRPr i="1" dirty="0"/>
          </a:p>
          <a:p>
            <a:pPr marL="628650" lvl="1" indent="-171450">
              <a:spcBef>
                <a:spcPts val="0"/>
              </a:spcBef>
              <a:buSzPct val="100000"/>
              <a:buFont typeface="Arial"/>
              <a:buChar char="•"/>
            </a:pPr>
            <a:r>
              <a:rPr dirty="0"/>
              <a:t>Requires assertive action</a:t>
            </a:r>
          </a:p>
          <a:p>
            <a:pPr marL="628650" lvl="1" indent="-171450">
              <a:spcBef>
                <a:spcPts val="0"/>
              </a:spcBef>
              <a:buSzPct val="100000"/>
              <a:buFont typeface="Arial"/>
              <a:buChar char="•"/>
            </a:pPr>
            <a:r>
              <a:rPr dirty="0"/>
              <a:t>Health-agency solicits information</a:t>
            </a:r>
          </a:p>
          <a:p>
            <a:pPr marL="628650" lvl="1" indent="-171450">
              <a:spcBef>
                <a:spcPts val="0"/>
              </a:spcBef>
              <a:buSzPct val="100000"/>
              <a:buFont typeface="Arial"/>
              <a:buChar char="•"/>
            </a:pPr>
            <a:r>
              <a:rPr dirty="0"/>
              <a:t>usually reserved for diseases of special interest</a:t>
            </a:r>
          </a:p>
          <a:p>
            <a:pPr defTabSz="914349">
              <a:spcBef>
                <a:spcPts val="600"/>
              </a:spcBef>
              <a:defRPr>
                <a:latin typeface="Source Sans Pro Bold"/>
                <a:ea typeface="Source Sans Pro Bold"/>
                <a:cs typeface="Source Sans Pro Bold"/>
                <a:sym typeface="Source Sans Pro Bold"/>
              </a:defRPr>
            </a:pPr>
            <a:endParaRPr dirty="0"/>
          </a:p>
          <a:p>
            <a:pPr defTabSz="914349">
              <a:spcBef>
                <a:spcPts val="600"/>
              </a:spcBef>
              <a:defRPr>
                <a:latin typeface="Source Sans Pro Bold"/>
                <a:ea typeface="Source Sans Pro Bold"/>
                <a:cs typeface="Source Sans Pro Bold"/>
                <a:sym typeface="Source Sans Pro Bold"/>
              </a:defRPr>
            </a:pPr>
            <a:r>
              <a:rPr dirty="0"/>
              <a:t>Additional facilitator notes:</a:t>
            </a:r>
          </a:p>
          <a:p>
            <a:pPr defTabSz="914349">
              <a:spcBef>
                <a:spcPts val="600"/>
              </a:spcBef>
              <a:defRPr>
                <a:latin typeface="Source Sans Pro Bold"/>
                <a:ea typeface="Source Sans Pro Bold"/>
                <a:cs typeface="Source Sans Pro Bold"/>
                <a:sym typeface="Source Sans Pro Bold"/>
              </a:defRPr>
            </a:pPr>
            <a:endParaRPr dirty="0"/>
          </a:p>
          <a:p>
            <a:r>
              <a:rPr dirty="0"/>
              <a:t>Passive Surveillance: </a:t>
            </a:r>
          </a:p>
          <a:p>
            <a:pPr marL="171450" indent="-171450">
              <a:buSzPct val="100000"/>
              <a:buFont typeface="Arial"/>
              <a:buChar char="•"/>
            </a:pPr>
            <a:r>
              <a:rPr dirty="0"/>
              <a:t>Most routine notifiable disease surveillance rely on passive reporting </a:t>
            </a:r>
          </a:p>
          <a:p>
            <a:pPr marL="171450" indent="-171450">
              <a:buSzPct val="100000"/>
              <a:buFont typeface="Arial"/>
              <a:buChar char="•"/>
            </a:pPr>
            <a:r>
              <a:rPr dirty="0"/>
              <a:t>In passive surveillance, the reporter takes the initiative in submitting the report by following the list of reportable diseases in that state; the health department/health agency waits for reports to be submitted by others</a:t>
            </a:r>
          </a:p>
          <a:p>
            <a:pPr marL="171450" indent="-171450">
              <a:buSzPct val="100000"/>
              <a:buFont typeface="Arial"/>
              <a:buChar char="•"/>
            </a:pPr>
            <a:r>
              <a:rPr dirty="0"/>
              <a:t>This is the most common type of surveillance; it is simple and inexpensive, but it is also limited by variability of quality and incompleteness in reporting</a:t>
            </a:r>
          </a:p>
          <a:p>
            <a:endParaRPr dirty="0"/>
          </a:p>
          <a:p>
            <a:r>
              <a:rPr dirty="0"/>
              <a:t>Active Surveillance: </a:t>
            </a:r>
          </a:p>
          <a:p>
            <a:pPr marL="171450" indent="-171450">
              <a:buSzPct val="100000"/>
              <a:buFont typeface="Arial"/>
              <a:buChar char="•"/>
            </a:pPr>
            <a:r>
              <a:rPr dirty="0"/>
              <a:t>Involves regular outreach to potential reporters to stimulate the reporting of specific diseases or injuries</a:t>
            </a:r>
          </a:p>
          <a:p>
            <a:pPr marL="171450" indent="-171450">
              <a:buSzPct val="100000"/>
              <a:buFont typeface="Arial"/>
              <a:buChar char="•"/>
            </a:pPr>
            <a:r>
              <a:rPr dirty="0"/>
              <a:t>Can validate the representativeness of passive reports, ensure more complete reporting of conditions, or be used in conjunction with specific epidemiologic investigations</a:t>
            </a:r>
          </a:p>
          <a:p>
            <a:pPr marL="171450" indent="-171450">
              <a:buSzPct val="100000"/>
              <a:buFont typeface="Arial"/>
              <a:buChar char="•"/>
            </a:pPr>
            <a:r>
              <a:rPr dirty="0"/>
              <a:t>Often used for brief periods for discrete purposes, such as during outbreak investigations, or special time-limited events, or for diseases of special interest (e.g., SARS)</a:t>
            </a:r>
          </a:p>
          <a:p>
            <a:endParaRPr dirty="0"/>
          </a:p>
          <a:p>
            <a:endParaRPr dirty="0"/>
          </a:p>
          <a:p>
            <a:r>
              <a:rPr dirty="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Shape 41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18" name="Shape 418"/>
          <p:cNvSpPr>
            <a:spLocks noGrp="1"/>
          </p:cNvSpPr>
          <p:nvPr>
            <p:ph type="body" sz="quarter" idx="1"/>
          </p:nvPr>
        </p:nvSpPr>
        <p:spPr>
          <a:prstGeom prst="rect">
            <a:avLst/>
          </a:prstGeom>
        </p:spPr>
        <p:txBody>
          <a:bodyPr/>
          <a:lstStyle/>
          <a:p>
            <a:pPr>
              <a:spcBef>
                <a:spcPts val="700"/>
              </a:spcBef>
              <a:defRPr>
                <a:solidFill>
                  <a:srgbClr val="006600"/>
                </a:solidFill>
                <a:latin typeface="Source Sans Pro Bold"/>
                <a:ea typeface="Source Sans Pro Bold"/>
                <a:cs typeface="Source Sans Pro Bold"/>
                <a:sym typeface="Source Sans Pro Bold"/>
              </a:defRPr>
            </a:pPr>
            <a:endParaRPr dirty="0"/>
          </a:p>
          <a:p>
            <a:pPr>
              <a:spcBef>
                <a:spcPts val="700"/>
              </a:spcBef>
              <a:defRPr>
                <a:solidFill>
                  <a:srgbClr val="006600"/>
                </a:solidFill>
                <a:latin typeface="Source Sans Pro Bold"/>
                <a:ea typeface="Source Sans Pro Bold"/>
                <a:cs typeface="Source Sans Pro Bold"/>
                <a:sym typeface="Source Sans Pro Bold"/>
              </a:defRPr>
            </a:pPr>
            <a:endParaRPr dirty="0"/>
          </a:p>
          <a:p>
            <a:pPr>
              <a:spcBef>
                <a:spcPts val="700"/>
              </a:spcBef>
              <a:defRPr>
                <a:solidFill>
                  <a:srgbClr val="006600"/>
                </a:solidFill>
              </a:defRPr>
            </a:pPr>
            <a:r>
              <a:rPr dirty="0"/>
              <a:t>Indicator-based surveillance</a:t>
            </a:r>
          </a:p>
          <a:p>
            <a:pPr marL="171450" indent="-171450">
              <a:spcBef>
                <a:spcPts val="700"/>
              </a:spcBef>
              <a:buSzPct val="100000"/>
              <a:buFont typeface="Arial"/>
              <a:buChar char="•"/>
              <a:defRPr>
                <a:solidFill>
                  <a:srgbClr val="006600"/>
                </a:solidFill>
              </a:defRPr>
            </a:pPr>
            <a:r>
              <a:rPr dirty="0"/>
              <a:t>Traditional surveillance system where cases are reported by health care providers to public health officials</a:t>
            </a:r>
          </a:p>
          <a:p>
            <a:pPr marL="171450" indent="-171450">
              <a:spcBef>
                <a:spcPts val="700"/>
              </a:spcBef>
              <a:buSzPct val="100000"/>
              <a:buFont typeface="Arial"/>
              <a:buChar char="•"/>
              <a:defRPr>
                <a:solidFill>
                  <a:srgbClr val="006600"/>
                </a:solidFill>
              </a:defRPr>
            </a:pPr>
            <a:r>
              <a:rPr dirty="0"/>
              <a:t>Reports of cases can be delayed in the surveillance processes and while waiting for confirmation</a:t>
            </a:r>
          </a:p>
          <a:p>
            <a:pPr marL="171450" indent="-171450">
              <a:spcBef>
                <a:spcPts val="700"/>
              </a:spcBef>
              <a:buSzPct val="100000"/>
              <a:buFont typeface="Arial"/>
              <a:buChar char="•"/>
              <a:defRPr>
                <a:solidFill>
                  <a:srgbClr val="006600"/>
                </a:solidFill>
              </a:defRPr>
            </a:pPr>
            <a:r>
              <a:rPr dirty="0"/>
              <a:t>Reporting forms and tools help standardize the data across reporting sources</a:t>
            </a:r>
          </a:p>
          <a:p>
            <a:pPr marL="457200" lvl="1" indent="0">
              <a:spcBef>
                <a:spcPts val="0"/>
              </a:spcBef>
              <a:buSzPct val="100000"/>
              <a:buFont typeface="Symbol"/>
              <a:buChar char="-"/>
            </a:pPr>
            <a:endParaRPr dirty="0"/>
          </a:p>
          <a:p>
            <a:pPr>
              <a:spcBef>
                <a:spcPts val="700"/>
              </a:spcBef>
              <a:defRPr>
                <a:solidFill>
                  <a:srgbClr val="006600"/>
                </a:solidFill>
              </a:defRPr>
            </a:pPr>
            <a:r>
              <a:rPr dirty="0"/>
              <a:t>Event-based surveillance</a:t>
            </a:r>
            <a:endParaRPr i="1" dirty="0"/>
          </a:p>
          <a:p>
            <a:pPr marL="171450" indent="-171450">
              <a:spcBef>
                <a:spcPts val="0"/>
              </a:spcBef>
              <a:buSzPct val="100000"/>
              <a:buFont typeface="Arial"/>
              <a:buChar char="•"/>
            </a:pPr>
            <a:r>
              <a:rPr dirty="0"/>
              <a:t>Considers reports of cases from official and unofficial sources, including media, blogs, community members, rumors, etc.</a:t>
            </a:r>
          </a:p>
          <a:p>
            <a:pPr marL="171450" indent="-171450">
              <a:spcBef>
                <a:spcPts val="0"/>
              </a:spcBef>
              <a:buSzPct val="100000"/>
              <a:buFont typeface="Arial"/>
              <a:buChar char="•"/>
            </a:pPr>
            <a:r>
              <a:rPr dirty="0"/>
              <a:t>May be faster than indicator-based surveillance due to the unofficial reporting sources</a:t>
            </a:r>
          </a:p>
          <a:p>
            <a:pPr marL="171450" indent="-171450">
              <a:spcBef>
                <a:spcPts val="0"/>
              </a:spcBef>
              <a:buSzPct val="100000"/>
              <a:buFont typeface="Arial"/>
              <a:buChar char="•"/>
            </a:pPr>
            <a:r>
              <a:rPr dirty="0"/>
              <a:t>Due to the variation in sources and reporting formats, data are not likely to be standardized and may be subjective in nature</a:t>
            </a:r>
          </a:p>
          <a:p>
            <a:pPr defTabSz="914349">
              <a:spcBef>
                <a:spcPts val="600"/>
              </a:spcBef>
            </a:pPr>
            <a:endParaRPr dirty="0"/>
          </a:p>
          <a:p>
            <a:pPr defTabSz="914349">
              <a:spcBef>
                <a:spcPts val="600"/>
              </a:spcBef>
              <a:defRPr>
                <a:latin typeface="Source Sans Pro Bold"/>
                <a:ea typeface="Source Sans Pro Bold"/>
                <a:cs typeface="Source Sans Pro Bold"/>
                <a:sym typeface="Source Sans Pro Bold"/>
              </a:defRPr>
            </a:pPr>
            <a:r>
              <a:rPr dirty="0"/>
              <a:t>ASK:</a:t>
            </a:r>
          </a:p>
          <a:p>
            <a:pPr defTabSz="914349">
              <a:spcBef>
                <a:spcPts val="600"/>
              </a:spcBef>
              <a:defRPr>
                <a:latin typeface="Source Sans Pro Bold"/>
                <a:ea typeface="Source Sans Pro Bold"/>
                <a:cs typeface="Source Sans Pro Bold"/>
                <a:sym typeface="Source Sans Pro Bold"/>
              </a:defRPr>
            </a:pPr>
            <a:endParaRPr dirty="0"/>
          </a:p>
          <a:p>
            <a:pPr defTabSz="914349">
              <a:spcBef>
                <a:spcPts val="600"/>
              </a:spcBef>
            </a:pPr>
            <a:r>
              <a:rPr dirty="0"/>
              <a:t>When would you want to use an indicator-based surveillance system or an event-based surveillance system?</a:t>
            </a:r>
          </a:p>
          <a:p>
            <a:pPr marL="628650" lvl="1" indent="-171450" defTabSz="914349">
              <a:spcBef>
                <a:spcPts val="600"/>
              </a:spcBef>
              <a:buSzPct val="100000"/>
              <a:buFont typeface="Arial"/>
              <a:buChar char="•"/>
              <a:defRPr>
                <a:latin typeface="Source Sans Pro Bold"/>
                <a:ea typeface="Source Sans Pro Bold"/>
                <a:cs typeface="Source Sans Pro Bold"/>
                <a:sym typeface="Source Sans Pro Bold"/>
              </a:defRPr>
            </a:pPr>
            <a:r>
              <a:rPr dirty="0"/>
              <a:t>ANSWER</a:t>
            </a:r>
            <a:r>
              <a:rPr dirty="0">
                <a:latin typeface="+mn-lt"/>
                <a:ea typeface="+mn-ea"/>
                <a:cs typeface="+mn-cs"/>
                <a:sym typeface="Source Sans Pro Regular"/>
              </a:rPr>
              <a:t>: Event-based surveillance (EBS) can be used anywhere and is particularly useful when existing health infrastructure and surveillance systems are not fully functional. EBS may be able to detect events more rapidly through unofficial sources and can complement existing surveillance systems</a:t>
            </a:r>
          </a:p>
          <a:p>
            <a:pPr defTabSz="914349">
              <a:spcBef>
                <a:spcPts val="600"/>
              </a:spcBef>
            </a:pPr>
            <a:endParaRPr dirty="0">
              <a:latin typeface="+mn-lt"/>
              <a:ea typeface="+mn-ea"/>
              <a:cs typeface="+mn-cs"/>
              <a:sym typeface="Source Sans Pro Regular"/>
            </a:endParaRPr>
          </a:p>
          <a:p>
            <a:pPr defTabSz="914349">
              <a:spcBef>
                <a:spcPts val="600"/>
              </a:spcBef>
              <a:defRPr>
                <a:latin typeface="Source Sans Pro Bold"/>
                <a:ea typeface="Source Sans Pro Bold"/>
                <a:cs typeface="Source Sans Pro Bold"/>
                <a:sym typeface="Source Sans Pro Bold"/>
              </a:defRPr>
            </a:pPr>
            <a:endParaRPr dirty="0">
              <a:latin typeface="+mn-lt"/>
              <a:ea typeface="+mn-ea"/>
              <a:cs typeface="+mn-cs"/>
              <a:sym typeface="Source Sans Pro Regular"/>
            </a:endParaRPr>
          </a:p>
          <a:p>
            <a:endParaRPr dirty="0">
              <a:latin typeface="+mn-lt"/>
              <a:ea typeface="+mn-ea"/>
              <a:cs typeface="+mn-cs"/>
              <a:sym typeface="Source Sans Pro Regular"/>
            </a:endParaRPr>
          </a:p>
          <a:p>
            <a:r>
              <a:rPr dirty="0"/>
              <a:t> </a:t>
            </a:r>
          </a:p>
          <a:p>
            <a:pPr defTabSz="914349">
              <a:spcBef>
                <a:spcPts val="600"/>
              </a:spcBef>
              <a:defRPr>
                <a:latin typeface="Source Sans Pro Bold"/>
                <a:ea typeface="Source Sans Pro Bold"/>
                <a:cs typeface="Source Sans Pro Bold"/>
                <a:sym typeface="Source Sans Pro Bold"/>
              </a:defRPr>
            </a:pPr>
            <a:endParaRPr dirty="0"/>
          </a:p>
          <a:p>
            <a:pPr defTabSz="914349">
              <a:spcBef>
                <a:spcPts val="600"/>
              </a:spcBef>
              <a:defRPr>
                <a:latin typeface="Source Sans Pro Bold"/>
                <a:ea typeface="Source Sans Pro Bold"/>
                <a:cs typeface="Source Sans Pro Bold"/>
                <a:sym typeface="Source Sans Pro Bold"/>
              </a:defRPr>
            </a:pPr>
            <a:endParaRPr dirty="0"/>
          </a:p>
          <a:p>
            <a:pPr defTabSz="924916">
              <a:spcBef>
                <a:spcPts val="600"/>
              </a:spcBef>
            </a:pPr>
            <a:r>
              <a:rPr dirty="0"/>
              <a:t>EBS Source: </a:t>
            </a:r>
            <a:r>
              <a:rPr dirty="0">
                <a:solidFill>
                  <a:srgbClr val="4D4D4D"/>
                </a:solidFill>
              </a:rPr>
              <a:t>IHR Monitoring Framework: Checklist and Indicators for Monitoring Progress in the Development of IHR Core Capacities in States Parties. WHO 2010</a:t>
            </a:r>
          </a:p>
          <a:p>
            <a:pPr defTabSz="924916">
              <a:spcBef>
                <a:spcPts val="600"/>
              </a:spcBef>
              <a:defRPr>
                <a:solidFill>
                  <a:srgbClr val="4D4D4D"/>
                </a:solidFill>
              </a:defRPr>
            </a:pPr>
            <a:endParaRPr dirty="0">
              <a:solidFill>
                <a:srgbClr val="4D4D4D"/>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dirty="0"/>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 name="Subtitle 5"/>
          <p:cNvSpPr txBox="1"/>
          <p:nvPr/>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8AB7FB0C-B9AD-5251-5D13-6C39259D010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Subtitle 5">
            <a:extLst>
              <a:ext uri="{FF2B5EF4-FFF2-40B4-BE49-F238E27FC236}">
                <a16:creationId xmlns:a16="http://schemas.microsoft.com/office/drawing/2014/main" id="{F1EF77B5-F70D-8B4E-6A39-8047015E373A}"/>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a:t>
            </a:r>
            <a:r>
              <a:rPr dirty="0" err="1"/>
              <a:t>Surv</a:t>
            </a:r>
            <a:r>
              <a:rPr lang="hu-HU" dirty="0"/>
              <a:t>eillance</a:t>
            </a:r>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6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5" name="TextBox 6"/>
          <p:cNvSpPr txBox="1"/>
          <p:nvPr/>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6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16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F5E4698-72B4-97D2-EE28-53C4E77D52B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89124960-FDAB-2081-CED5-88741F70453D}"/>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4D7AE932-B6A5-8A3C-3BBD-592F827EE3E0}"/>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ubtitle 5">
            <a:extLst>
              <a:ext uri="{FF2B5EF4-FFF2-40B4-BE49-F238E27FC236}">
                <a16:creationId xmlns:a16="http://schemas.microsoft.com/office/drawing/2014/main" id="{74E2A4FE-4E12-61C5-ED09-30BFBBD56FDE}"/>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6BF83CAE-BD65-A6AA-E7DF-11F5EECD411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8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dirty="0"/>
          </a:p>
        </p:txBody>
      </p:sp>
      <p:sp>
        <p:nvSpPr>
          <p:cNvPr id="188"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B5965655-74AB-5CD5-1CE9-D67841645C9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E408BB28-0AE7-4445-A5AB-E84E1E7EEB86}"/>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0A2367C-505A-536A-73D6-0FCF2BB95D29}"/>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9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 name="Slide Number">
            <a:extLst>
              <a:ext uri="{FF2B5EF4-FFF2-40B4-BE49-F238E27FC236}">
                <a16:creationId xmlns:a16="http://schemas.microsoft.com/office/drawing/2014/main" id="{66698FCD-36AC-D263-A897-FC91F0A0E6C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B315AE9-FD4E-3BD6-CCAE-0AC0FD0BEF8D}"/>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C9E88A3C-A2F3-E161-1B60-739F50FF31D4}"/>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20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dirty="0"/>
          </a:p>
        </p:txBody>
      </p:sp>
      <p:pic>
        <p:nvPicPr>
          <p:cNvPr id="208"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20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4"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i="0" dirty="0"/>
              <a:t>Disclaimer</a:t>
            </a:r>
          </a:p>
        </p:txBody>
      </p:sp>
      <p:pic>
        <p:nvPicPr>
          <p:cNvPr id="21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6"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86C0FB-5F49-399E-2380-3F649C738F7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14834F4-76F2-200B-EE9C-D90DA8AA37E3}"/>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04BF0E3-237B-ADA8-F34E-44E482216FF8}"/>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9" name="Rectangle 2"/>
          <p:cNvSpPr txBox="1"/>
          <p:nvPr/>
        </p:nvSpPr>
        <p:spPr>
          <a:xfrm>
            <a:off x="203605" y="30156"/>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30"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8725970-99C7-7EBD-3AA0-29F062E6C60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D4EFAD6-0485-E2C4-3AAE-503AEAF69893}"/>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381420B-3F6D-5107-180C-B2813A0CF1CA}"/>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7"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43" name="Title Text"/>
          <p:cNvSpPr txBox="1">
            <a:spLocks noGrp="1"/>
          </p:cNvSpPr>
          <p:nvPr>
            <p:ph type="title"/>
          </p:nvPr>
        </p:nvSpPr>
        <p:spPr>
          <a:xfrm>
            <a:off x="238238" y="-43663"/>
            <a:ext cx="3571876" cy="646113"/>
          </a:xfrm>
          <a:prstGeom prst="rect">
            <a:avLst/>
          </a:prstGeom>
        </p:spPr>
        <p:txBody>
          <a:bodyPr/>
          <a:lstStyle/>
          <a:p>
            <a:r>
              <a:t>Title Text</a:t>
            </a:r>
          </a:p>
        </p:txBody>
      </p:sp>
      <p:sp>
        <p:nvSpPr>
          <p:cNvPr id="244"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A35E59A-2B89-EA5E-E35A-64C5AC88A14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43487C4-B61C-E1F7-DB94-F98482807FE3}"/>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33A9DBA-878B-F1C3-3A1E-6B6FBD5D198C}"/>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53"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5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8" name="Text Placeholder 5"/>
          <p:cNvSpPr>
            <a:spLocks noGrp="1"/>
          </p:cNvSpPr>
          <p:nvPr>
            <p:ph type="body" sz="quarter" idx="21"/>
          </p:nvPr>
        </p:nvSpPr>
        <p:spPr>
          <a:xfrm>
            <a:off x="192087" y="115887"/>
            <a:ext cx="10728326" cy="600076"/>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dirty="0"/>
          </a:p>
        </p:txBody>
      </p:sp>
      <p:sp>
        <p:nvSpPr>
          <p:cNvPr id="2" name="Slide Number">
            <a:extLst>
              <a:ext uri="{FF2B5EF4-FFF2-40B4-BE49-F238E27FC236}">
                <a16:creationId xmlns:a16="http://schemas.microsoft.com/office/drawing/2014/main" id="{FBBCDBD8-5F8B-F176-ECDF-DCFE2855E7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C6D9602-40A9-DF0E-0359-92082DB72FCB}"/>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pic>
        <p:nvPicPr>
          <p:cNvPr id="4" name="Image" descr="Image">
            <a:extLst>
              <a:ext uri="{FF2B5EF4-FFF2-40B4-BE49-F238E27FC236}">
                <a16:creationId xmlns:a16="http://schemas.microsoft.com/office/drawing/2014/main" id="{7E14EB24-B4FF-9B2B-9EE5-375B6E379FF3}"/>
              </a:ext>
            </a:extLst>
          </p:cNvPr>
          <p:cNvPicPr>
            <a:picLocks noChangeAspect="1"/>
          </p:cNvPicPr>
          <p:nvPr userDrawn="1"/>
        </p:nvPicPr>
        <p:blipFill>
          <a:blip r:embed="rId4"/>
          <a:srcRect t="43728"/>
          <a:stretch>
            <a:fillRect/>
          </a:stretch>
        </p:blipFill>
        <p:spPr>
          <a:xfrm>
            <a:off x="-77472" y="-22052"/>
            <a:ext cx="9693745" cy="738015"/>
          </a:xfrm>
          <a:prstGeom prst="rect">
            <a:avLst/>
          </a:prstGeom>
          <a:ln w="12700">
            <a:miter lim="400000"/>
          </a:ln>
        </p:spPr>
      </p:pic>
      <p:sp>
        <p:nvSpPr>
          <p:cNvPr id="5" name="Subtitle 5">
            <a:extLst>
              <a:ext uri="{FF2B5EF4-FFF2-40B4-BE49-F238E27FC236}">
                <a16:creationId xmlns:a16="http://schemas.microsoft.com/office/drawing/2014/main" id="{A9ADB801-30D1-62FC-154F-0A3EAD9AE108}"/>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5" name="Image" descr="Image"/>
          <p:cNvPicPr>
            <a:picLocks noChangeAspect="1"/>
          </p:cNvPicPr>
          <p:nvPr/>
        </p:nvPicPr>
        <p:blipFill>
          <a:blip r:embed="rId2"/>
          <a:srcRect t="43728"/>
          <a:stretch>
            <a:fillRect/>
          </a:stretch>
        </p:blipFill>
        <p:spPr>
          <a:xfrm>
            <a:off x="-70809" y="-66475"/>
            <a:ext cx="10104272" cy="738015"/>
          </a:xfrm>
          <a:prstGeom prst="rect">
            <a:avLst/>
          </a:prstGeom>
          <a:ln w="12700">
            <a:miter lim="400000"/>
          </a:ln>
        </p:spPr>
      </p:pic>
      <p:pic>
        <p:nvPicPr>
          <p:cNvPr id="26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49E4546-2C4A-61DF-BB07-12CEBD6ADCD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598E2BB-6C06-2C39-125E-6CB896EBD98A}"/>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E048E82-6A05-57F6-3B67-41CA5532A88F}"/>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7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7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83"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84" name="Image" descr="Image"/>
          <p:cNvPicPr>
            <a:picLocks noChangeAspect="1"/>
          </p:cNvPicPr>
          <p:nvPr/>
        </p:nvPicPr>
        <p:blipFill>
          <a:blip r:embed="rId4"/>
          <a:stretch>
            <a:fillRect/>
          </a:stretch>
        </p:blipFill>
        <p:spPr>
          <a:xfrm>
            <a:off x="-27005" y="-65838"/>
            <a:ext cx="7739847" cy="989082"/>
          </a:xfrm>
          <a:prstGeom prst="rect">
            <a:avLst/>
          </a:prstGeom>
          <a:ln w="12700">
            <a:miter lim="400000"/>
          </a:ln>
        </p:spPr>
      </p:pic>
      <p:sp>
        <p:nvSpPr>
          <p:cNvPr id="2" name="Slide Number">
            <a:extLst>
              <a:ext uri="{FF2B5EF4-FFF2-40B4-BE49-F238E27FC236}">
                <a16:creationId xmlns:a16="http://schemas.microsoft.com/office/drawing/2014/main" id="{BCDFD402-16E7-5F10-73C5-016745EADC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D3C0F743-09AB-3CAB-27A7-FDB13A45E218}"/>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DDE9106-8954-8982-3E6B-E94ED05F6D60}"/>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82A0E27-5AB7-BC44-09C6-BD518EF336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2F1A9DA-76E3-1FA4-6AB9-97E9A59D033D}"/>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3B28215A-1A53-EFC9-1B09-0A76A3E3E9E4}"/>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a:t>
            </a:r>
            <a:r>
              <a:rPr dirty="0" err="1"/>
              <a:t>Surv</a:t>
            </a:r>
            <a:r>
              <a:rPr lang="hu-HU" dirty="0"/>
              <a:t>eillance</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9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96" name="Title Text"/>
          <p:cNvSpPr txBox="1">
            <a:spLocks noGrp="1"/>
          </p:cNvSpPr>
          <p:nvPr>
            <p:ph type="title"/>
          </p:nvPr>
        </p:nvSpPr>
        <p:spPr>
          <a:xfrm>
            <a:off x="220373" y="559152"/>
            <a:ext cx="4766298" cy="2339613"/>
          </a:xfrm>
          <a:prstGeom prst="rect">
            <a:avLst/>
          </a:prstGeom>
        </p:spPr>
        <p:txBody>
          <a:bodyPr/>
          <a:lstStyle/>
          <a:p>
            <a:r>
              <a:t>Title Text</a:t>
            </a:r>
          </a:p>
        </p:txBody>
      </p:sp>
      <p:sp>
        <p:nvSpPr>
          <p:cNvPr id="2" name="Slide Number">
            <a:extLst>
              <a:ext uri="{FF2B5EF4-FFF2-40B4-BE49-F238E27FC236}">
                <a16:creationId xmlns:a16="http://schemas.microsoft.com/office/drawing/2014/main" id="{D1362ECB-0AE3-5AFE-09FD-2FC12E3FF18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DDFC3A60-F881-5672-D2B4-1D8D27CE7E2F}"/>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752C9F2A-53B7-B518-9CA9-3BA3AC9E0D36}"/>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2" name="Slide Number">
            <a:extLst>
              <a:ext uri="{FF2B5EF4-FFF2-40B4-BE49-F238E27FC236}">
                <a16:creationId xmlns:a16="http://schemas.microsoft.com/office/drawing/2014/main" id="{5C788751-8783-30D9-7332-79B943EED9A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5B196B9-2B00-F761-ED18-9B6EC283314B}"/>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909EDA3-33F2-2F34-B53C-E46F730F57CC}"/>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a:t>
            </a:r>
            <a:r>
              <a:rPr dirty="0" err="1"/>
              <a:t>Surv</a:t>
            </a:r>
            <a:r>
              <a:rPr lang="hu-HU" dirty="0"/>
              <a:t>eillance</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F2CF4C4-123C-E623-1987-C5CFFC83676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5B15B0-0E4C-E0FF-C4CF-252ECB0585EE}"/>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9E3078C-E7A6-40DC-BCAB-525FBEA9E140}"/>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a:t>
            </a:r>
            <a:r>
              <a:rPr dirty="0" err="1"/>
              <a:t>Surv</a:t>
            </a:r>
            <a:r>
              <a:rPr lang="hu-HU" dirty="0"/>
              <a:t>eillance</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3" name="Subtitle 5"/>
          <p:cNvSpPr txBox="1"/>
          <p:nvPr/>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85" name="Title Text"/>
          <p:cNvSpPr txBox="1">
            <a:spLocks noGrp="1"/>
          </p:cNvSpPr>
          <p:nvPr>
            <p:ph type="title"/>
          </p:nvPr>
        </p:nvSpPr>
        <p:spPr>
          <a:xfrm>
            <a:off x="263287" y="743915"/>
            <a:ext cx="3264196" cy="1453912"/>
          </a:xfrm>
          <a:prstGeom prst="rect">
            <a:avLst/>
          </a:prstGeom>
        </p:spPr>
        <p:txBody>
          <a:bodyPr anchor="t"/>
          <a:lstStyle/>
          <a:p>
            <a:r>
              <a:t>Title Text</a:t>
            </a:r>
          </a:p>
        </p:txBody>
      </p:sp>
      <p:sp>
        <p:nvSpPr>
          <p:cNvPr id="8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7233C53-D6E1-2985-E9C6-E0D6FCCDDB8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07481F3E-6E7A-AF7C-4894-7C0BF70DACF9}"/>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3F968017-D776-91F4-4377-1F853AF053AF}"/>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0">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101" name="Title Text"/>
          <p:cNvSpPr txBox="1">
            <a:spLocks noGrp="1"/>
          </p:cNvSpPr>
          <p:nvPr>
            <p:ph type="title"/>
          </p:nvPr>
        </p:nvSpPr>
        <p:spPr>
          <a:xfrm>
            <a:off x="263287" y="743915"/>
            <a:ext cx="3264196" cy="1453912"/>
          </a:xfrm>
          <a:prstGeom prst="rect">
            <a:avLst/>
          </a:prstGeom>
        </p:spPr>
        <p:txBody>
          <a:bodyPr anchor="t"/>
          <a:lstStyle/>
          <a:p>
            <a:r>
              <a:t>Title Text</a:t>
            </a: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70F74CB-5E12-EE5A-0E64-5416B098E9D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59D75238-86E9-E54D-E804-C0BD72FDB8D2}"/>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AEEADD17-B77E-D158-E48E-767DFAA8D497}"/>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ubtitle 5">
            <a:extLst>
              <a:ext uri="{FF2B5EF4-FFF2-40B4-BE49-F238E27FC236}">
                <a16:creationId xmlns:a16="http://schemas.microsoft.com/office/drawing/2014/main" id="{F2ACECC9-96F5-2B36-7224-5C3B9D008427}"/>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119"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0C426FF-A834-7006-DA55-9FB2BA066E2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Title 1">
            <a:extLst>
              <a:ext uri="{FF2B5EF4-FFF2-40B4-BE49-F238E27FC236}">
                <a16:creationId xmlns:a16="http://schemas.microsoft.com/office/drawing/2014/main" id="{F741D47E-45FF-0124-0CA1-37443E125177}"/>
              </a:ext>
            </a:extLst>
          </p:cNvPr>
          <p:cNvSpPr txBox="1">
            <a:spLocks noGrp="1"/>
          </p:cNvSpPr>
          <p:nvPr>
            <p:ph type="title" hasCustomPrompt="1"/>
          </p:nvPr>
        </p:nvSpPr>
        <p:spPr>
          <a:xfrm>
            <a:off x="388937" y="842962"/>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dirty="0"/>
              <a:t>Key messages</a:t>
            </a:r>
            <a:endParaRPr b="1" dirty="0"/>
          </a:p>
        </p:txBody>
      </p:sp>
      <p:sp>
        <p:nvSpPr>
          <p:cNvPr id="4" name="Rounded Rectangle 3">
            <a:extLst>
              <a:ext uri="{FF2B5EF4-FFF2-40B4-BE49-F238E27FC236}">
                <a16:creationId xmlns:a16="http://schemas.microsoft.com/office/drawing/2014/main" id="{92E73A74-BE7A-5DF2-E2AD-F766DC654C88}"/>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5" name="Subtitle 5">
            <a:extLst>
              <a:ext uri="{FF2B5EF4-FFF2-40B4-BE49-F238E27FC236}">
                <a16:creationId xmlns:a16="http://schemas.microsoft.com/office/drawing/2014/main" id="{5D2C6A24-8EE6-9D03-271B-CDAE92BD571F}"/>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 name="Subtitle 5">
            <a:extLst>
              <a:ext uri="{FF2B5EF4-FFF2-40B4-BE49-F238E27FC236}">
                <a16:creationId xmlns:a16="http://schemas.microsoft.com/office/drawing/2014/main" id="{4010979B-AC9E-B7E3-1664-1C7CEC0683F7}"/>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3" name="TextBox 5"/>
          <p:cNvSpPr txBox="1"/>
          <p:nvPr/>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3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13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27D7EE1-7A2F-D4BC-95AB-3459BD650BC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2DB5A54D-1C7A-C97D-ECF1-27889EB20044}"/>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2C23B2E3-809B-6714-7386-DC96C586D2B6}"/>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ubtitle 5">
            <a:extLst>
              <a:ext uri="{FF2B5EF4-FFF2-40B4-BE49-F238E27FC236}">
                <a16:creationId xmlns:a16="http://schemas.microsoft.com/office/drawing/2014/main" id="{9697DACD-AED4-B51D-3AD9-F5889610F936}"/>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49" name="TextBox 6"/>
          <p:cNvSpPr txBox="1"/>
          <p:nvPr/>
        </p:nvSpPr>
        <p:spPr>
          <a:xfrm>
            <a:off x="335598" y="416481"/>
            <a:ext cx="3278189"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dirty="0"/>
          </a:p>
        </p:txBody>
      </p:sp>
      <p:sp>
        <p:nvSpPr>
          <p:cNvPr id="15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DE7C516-78AD-8CEB-FCD8-BED43435741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Rounded Rectangle 3">
            <a:extLst>
              <a:ext uri="{FF2B5EF4-FFF2-40B4-BE49-F238E27FC236}">
                <a16:creationId xmlns:a16="http://schemas.microsoft.com/office/drawing/2014/main" id="{F0E4E342-BE01-8B3D-D700-7D3B35B14054}"/>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4" name="Subtitle 5">
            <a:extLst>
              <a:ext uri="{FF2B5EF4-FFF2-40B4-BE49-F238E27FC236}">
                <a16:creationId xmlns:a16="http://schemas.microsoft.com/office/drawing/2014/main" id="{8CA299EC-83C4-72C8-5797-B237B0CE64EF}"/>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ubtitle 5">
            <a:extLst>
              <a:ext uri="{FF2B5EF4-FFF2-40B4-BE49-F238E27FC236}">
                <a16:creationId xmlns:a16="http://schemas.microsoft.com/office/drawing/2014/main" id="{56704EEB-D080-D9CF-53EC-D974B139490A}"/>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Surv</a:t>
            </a:r>
            <a:r>
              <a:rPr lang="hu-HU" dirty="0"/>
              <a:t>eillance</a:t>
            </a:r>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2"/>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3"/>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4"/>
          <a:stretch>
            <a:fillRect/>
          </a:stretch>
        </p:blipFill>
        <p:spPr>
          <a:xfrm>
            <a:off x="74344" y="6310302"/>
            <a:ext cx="1548718" cy="474296"/>
          </a:xfrm>
          <a:prstGeom prst="rect">
            <a:avLst/>
          </a:prstGeom>
          <a:ln w="12700">
            <a:miter lim="400000"/>
          </a:ln>
        </p:spPr>
      </p:pic>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dirty="0"/>
          </a:p>
        </p:txBody>
      </p:sp>
      <p:sp>
        <p:nvSpPr>
          <p:cNvPr id="9" name="TextBox 5"/>
          <p:cNvSpPr txBox="1"/>
          <p:nvPr/>
        </p:nvSpPr>
        <p:spPr>
          <a:xfrm>
            <a:off x="4359037" y="2702144"/>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682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CDDB85A6-5606-0005-4EE1-473330445A0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13" name="Subtitle 5">
            <a:extLst>
              <a:ext uri="{FF2B5EF4-FFF2-40B4-BE49-F238E27FC236}">
                <a16:creationId xmlns:a16="http://schemas.microsoft.com/office/drawing/2014/main" id="{C3BD0A20-2705-98CA-4BBF-9716249C01D4}"/>
              </a:ext>
            </a:extLst>
          </p:cNvPr>
          <p:cNvSpPr txBox="1"/>
          <p:nvPr userDrawn="1"/>
        </p:nvSpPr>
        <p:spPr>
          <a:xfrm>
            <a:off x="10033462" y="6490027"/>
            <a:ext cx="1841836"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5" name="Subtitle 5">
            <a:extLst>
              <a:ext uri="{FF2B5EF4-FFF2-40B4-BE49-F238E27FC236}">
                <a16:creationId xmlns:a16="http://schemas.microsoft.com/office/drawing/2014/main" id="{CDC69C0E-DEB4-E368-A16A-E48259242597}"/>
              </a:ext>
            </a:extLst>
          </p:cNvPr>
          <p:cNvSpPr txBox="1"/>
          <p:nvPr userDrawn="1"/>
        </p:nvSpPr>
        <p:spPr>
          <a:xfrm>
            <a:off x="8088168" y="6650177"/>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B2.1 Epi</a:t>
            </a:r>
            <a:r>
              <a:rPr lang="hu-HU" dirty="0"/>
              <a:t>demiological</a:t>
            </a:r>
            <a:r>
              <a:rPr dirty="0"/>
              <a:t> </a:t>
            </a:r>
            <a:r>
              <a:rPr dirty="0" err="1"/>
              <a:t>Surv</a:t>
            </a:r>
            <a:r>
              <a:rPr lang="hu-HU" dirty="0"/>
              <a:t>eillance</a:t>
            </a:r>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s://www.cdc.gov/publichealth101/surveillance.html" TargetMode="External"/><Relationship Id="rId2" Type="http://schemas.openxmlformats.org/officeDocument/2006/relationships/hyperlink" Target="http://apps.who.int/iris/bitstream/handle/10665/112667/WHO_HSE_GCR_LYO_2014.4_eng.pdf?sequence=1" TargetMode="External"/><Relationship Id="rId1" Type="http://schemas.openxmlformats.org/officeDocument/2006/relationships/slideLayout" Target="../slideLayouts/slideLayout8.xml"/><Relationship Id="rId4" Type="http://schemas.openxmlformats.org/officeDocument/2006/relationships/hyperlink" Target="http://apps.who.int/iris/bitstream/handle/10665/84933/WHO_HSE_GCR_2013.2_eng.pdf?sequence=1"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unhcr.org/4a3374408.html" TargetMode="External"/><Relationship Id="rId2" Type="http://schemas.openxmlformats.org/officeDocument/2006/relationships/hyperlink" Target="https://apps.who.int/iris/bitstream/handle/10665/70812/WHO_HSE_GAR_DCE_2012_1_eng.pdf?sequence=1&amp;isAllowed=y" TargetMode="External"/><Relationship Id="rId1" Type="http://schemas.openxmlformats.org/officeDocument/2006/relationships/slideLayout" Target="../slideLayouts/slideLayout8.xml"/><Relationship Id="rId6" Type="http://schemas.openxmlformats.org/officeDocument/2006/relationships/hyperlink" Target="http://www.afro.who.int/sites/default/files/2017-06/IDSR-Technical-Guidelines_Final_2010_0.pdf" TargetMode="External"/><Relationship Id="rId5" Type="http://schemas.openxmlformats.org/officeDocument/2006/relationships/hyperlink" Target="https://www.who.int/publications/i/item/9789241580496" TargetMode="External"/><Relationship Id="rId4" Type="http://schemas.openxmlformats.org/officeDocument/2006/relationships/hyperlink" Target="http://www.who.int/iris/handle/10665/65517"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www.train.org/cdctrain/course/1059516/"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Title 2"/>
          <p:cNvSpPr txBox="1">
            <a:spLocks noGrp="1"/>
          </p:cNvSpPr>
          <p:nvPr>
            <p:ph type="title"/>
          </p:nvPr>
        </p:nvSpPr>
        <p:spPr>
          <a:xfrm>
            <a:off x="335359" y="1438183"/>
            <a:ext cx="5040562" cy="1990817"/>
          </a:xfrm>
          <a:prstGeom prst="rect">
            <a:avLst/>
          </a:prstGeom>
        </p:spPr>
        <p:txBody>
          <a:bodyPr/>
          <a:lstStyle/>
          <a:p>
            <a:pPr>
              <a:spcBef>
                <a:spcPts val="700"/>
              </a:spcBef>
            </a:pPr>
            <a:r>
              <a:rPr b="1" dirty="0"/>
              <a:t>Epidemiological surveillance in Public Health</a:t>
            </a:r>
            <a:r>
              <a:rPr lang="hu-HU" b="1" dirty="0"/>
              <a:t> </a:t>
            </a:r>
            <a:r>
              <a:rPr b="1" dirty="0"/>
              <a:t>emergencies</a:t>
            </a:r>
          </a:p>
        </p:txBody>
      </p:sp>
      <p:sp>
        <p:nvSpPr>
          <p:cNvPr id="308" name="TextBox 5"/>
          <p:cNvSpPr txBox="1"/>
          <p:nvPr/>
        </p:nvSpPr>
        <p:spPr>
          <a:xfrm>
            <a:off x="335359" y="1053462"/>
            <a:ext cx="1715383"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B.2.1a </a:t>
            </a:r>
          </a:p>
        </p:txBody>
      </p:sp>
      <p:sp>
        <p:nvSpPr>
          <p:cNvPr id="309"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Rectangle 3"/>
          <p:cNvSpPr txBox="1"/>
          <p:nvPr/>
        </p:nvSpPr>
        <p:spPr>
          <a:xfrm>
            <a:off x="4362243" y="1484783"/>
            <a:ext cx="7232653" cy="48323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a:spcBef>
                <a:spcPts val="600"/>
              </a:spcBef>
              <a:defRPr sz="2400">
                <a:solidFill>
                  <a:srgbClr val="10253F"/>
                </a:solidFill>
                <a:latin typeface="+mn-lt"/>
                <a:ea typeface="+mn-ea"/>
                <a:cs typeface="+mn-cs"/>
                <a:sym typeface="Source Sans Pro Regular"/>
              </a:defRPr>
            </a:pPr>
            <a:r>
              <a:rPr b="1" dirty="0">
                <a:solidFill>
                  <a:srgbClr val="C00000"/>
                </a:solidFill>
              </a:rPr>
              <a:t>Public health surveillance can be used to:</a:t>
            </a: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Describe</a:t>
            </a:r>
            <a:r>
              <a:rPr dirty="0">
                <a:solidFill>
                  <a:srgbClr val="0070C0"/>
                </a:solidFill>
              </a:rPr>
              <a:t> </a:t>
            </a:r>
            <a:r>
              <a:rPr dirty="0">
                <a:solidFill>
                  <a:srgbClr val="10253F"/>
                </a:solidFill>
              </a:rPr>
              <a:t>the burden of or potential for disease</a:t>
            </a: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Monitor</a:t>
            </a:r>
            <a:r>
              <a:rPr dirty="0">
                <a:solidFill>
                  <a:srgbClr val="10253F"/>
                </a:solidFill>
              </a:rPr>
              <a:t> trends and patterns in disease, risk factors, agents</a:t>
            </a:r>
            <a:endParaRPr sz="3200" dirty="0">
              <a:solidFill>
                <a:srgbClr val="10253F"/>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Detect</a:t>
            </a:r>
            <a:r>
              <a:rPr dirty="0"/>
              <a:t> </a:t>
            </a:r>
            <a:r>
              <a:rPr dirty="0">
                <a:solidFill>
                  <a:srgbClr val="10253F"/>
                </a:solidFill>
              </a:rPr>
              <a:t>sudden changes in disease occurrence and distribution</a:t>
            </a:r>
            <a:endParaRPr sz="3200" dirty="0">
              <a:solidFill>
                <a:srgbClr val="10253F"/>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Provide</a:t>
            </a:r>
            <a:r>
              <a:rPr dirty="0"/>
              <a:t> </a:t>
            </a:r>
            <a:r>
              <a:rPr dirty="0">
                <a:solidFill>
                  <a:srgbClr val="10253F"/>
                </a:solidFill>
              </a:rPr>
              <a:t>data for program, policies, priorities</a:t>
            </a:r>
            <a:endParaRPr sz="3200" dirty="0">
              <a:solidFill>
                <a:srgbClr val="10253F"/>
              </a:solidFill>
              <a:latin typeface="Arial"/>
              <a:ea typeface="Arial"/>
              <a:cs typeface="Arial"/>
              <a:sym typeface="Arial"/>
            </a:endParaRPr>
          </a:p>
          <a:p>
            <a:pPr marL="342900" indent="-342900">
              <a:spcBef>
                <a:spcPts val="1800"/>
              </a:spcBef>
              <a:buClr>
                <a:srgbClr val="C00000"/>
              </a:buClr>
              <a:buSzPct val="100000"/>
              <a:buFont typeface="Arial"/>
              <a:buChar char="•"/>
              <a:defRPr sz="2400">
                <a:solidFill>
                  <a:schemeClr val="accent6"/>
                </a:solidFill>
                <a:latin typeface="+mn-lt"/>
                <a:ea typeface="+mn-ea"/>
                <a:cs typeface="+mn-cs"/>
                <a:sym typeface="Source Sans Pro Regular"/>
              </a:defRPr>
            </a:pPr>
            <a:r>
              <a:rPr dirty="0">
                <a:solidFill>
                  <a:srgbClr val="C00000"/>
                </a:solidFill>
              </a:rPr>
              <a:t>Evaluate</a:t>
            </a:r>
            <a:r>
              <a:rPr dirty="0">
                <a:solidFill>
                  <a:srgbClr val="10253F"/>
                </a:solidFill>
              </a:rPr>
              <a:t> prevention / control efforts.</a:t>
            </a:r>
          </a:p>
        </p:txBody>
      </p:sp>
      <p:sp>
        <p:nvSpPr>
          <p:cNvPr id="384" name="TextBox 7"/>
          <p:cNvSpPr txBox="1"/>
          <p:nvPr/>
        </p:nvSpPr>
        <p:spPr>
          <a:xfrm>
            <a:off x="265177" y="407565"/>
            <a:ext cx="3632582"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Some uses of public health surveillance</a:t>
            </a:r>
          </a:p>
        </p:txBody>
      </p:sp>
      <p:sp>
        <p:nvSpPr>
          <p:cNvPr id="2" name="Rounded Rectangle 3">
            <a:extLst>
              <a:ext uri="{FF2B5EF4-FFF2-40B4-BE49-F238E27FC236}">
                <a16:creationId xmlns:a16="http://schemas.microsoft.com/office/drawing/2014/main" id="{8586998C-BA53-EB09-4941-6DD72E56CA33}"/>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0" name="Public Health 101 Surveillance IconPicture 10" descr="Public Health 101 Surveillance IconPicture 10"/>
          <p:cNvPicPr>
            <a:picLocks noChangeAspect="1"/>
          </p:cNvPicPr>
          <p:nvPr/>
        </p:nvPicPr>
        <p:blipFill>
          <a:blip r:embed="rId3"/>
          <a:stretch>
            <a:fillRect/>
          </a:stretch>
        </p:blipFill>
        <p:spPr>
          <a:xfrm>
            <a:off x="6312022" y="2134068"/>
            <a:ext cx="2881620" cy="2589864"/>
          </a:xfrm>
          <a:prstGeom prst="rect">
            <a:avLst/>
          </a:prstGeom>
          <a:ln w="12700">
            <a:miter lim="400000"/>
          </a:ln>
        </p:spPr>
      </p:pic>
      <p:sp>
        <p:nvSpPr>
          <p:cNvPr id="2" name="Rounded Rectangle 3">
            <a:extLst>
              <a:ext uri="{FF2B5EF4-FFF2-40B4-BE49-F238E27FC236}">
                <a16:creationId xmlns:a16="http://schemas.microsoft.com/office/drawing/2014/main" id="{E62E8915-DF7F-A265-14EF-C5710DC80256}"/>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
        <p:nvSpPr>
          <p:cNvPr id="3" name="Title 1">
            <a:extLst>
              <a:ext uri="{FF2B5EF4-FFF2-40B4-BE49-F238E27FC236}">
                <a16:creationId xmlns:a16="http://schemas.microsoft.com/office/drawing/2014/main" id="{A598CEED-3CA5-C7D4-B674-BD65A08856B8}"/>
              </a:ext>
            </a:extLst>
          </p:cNvPr>
          <p:cNvSpPr txBox="1">
            <a:spLocks/>
          </p:cNvSpPr>
          <p:nvPr/>
        </p:nvSpPr>
        <p:spPr>
          <a:xfrm>
            <a:off x="389002" y="251621"/>
            <a:ext cx="4042318" cy="17533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77749" rtl="0" latinLnBrk="0">
              <a:lnSpc>
                <a:spcPct val="90000"/>
              </a:lnSpc>
              <a:spcBef>
                <a:spcPts val="0"/>
              </a:spcBef>
              <a:spcAft>
                <a:spcPts val="0"/>
              </a:spcAft>
              <a:buClrTx/>
              <a:buSzTx/>
              <a:buFontTx/>
              <a:buNone/>
              <a:tabLst/>
              <a:defRPr sz="3072"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sz="3200" b="1" dirty="0"/>
              <a:t>2. Public Health surveillance</a:t>
            </a:r>
            <a:r>
              <a:rPr lang="hu-HU" sz="3200" b="1" dirty="0"/>
              <a:t> </a:t>
            </a:r>
          </a:p>
          <a:p>
            <a:pPr hangingPunct="1"/>
            <a:r>
              <a:rPr lang="en-US" sz="3200" b="1" dirty="0"/>
              <a:t>variations and characteristics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BoxRectangle 1"/>
          <p:cNvSpPr/>
          <p:nvPr/>
        </p:nvSpPr>
        <p:spPr>
          <a:xfrm>
            <a:off x="2082800" y="1685244"/>
            <a:ext cx="7975600" cy="4336046"/>
          </a:xfrm>
          <a:prstGeom prst="rect">
            <a:avLst/>
          </a:prstGeom>
          <a:solidFill>
            <a:srgbClr val="D9D9D9"/>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dirty="0"/>
          </a:p>
        </p:txBody>
      </p:sp>
      <p:sp>
        <p:nvSpPr>
          <p:cNvPr id="398" name="Rectangle 2"/>
          <p:cNvSpPr/>
          <p:nvPr/>
        </p:nvSpPr>
        <p:spPr>
          <a:xfrm>
            <a:off x="2082800" y="1685243"/>
            <a:ext cx="7975600" cy="821803"/>
          </a:xfrm>
          <a:prstGeom prst="rect">
            <a:avLst/>
          </a:prstGeom>
          <a:gradFill>
            <a:gsLst>
              <a:gs pos="0">
                <a:srgbClr val="474C78"/>
              </a:gs>
              <a:gs pos="50000">
                <a:srgbClr val="001E66"/>
              </a:gs>
              <a:gs pos="100000">
                <a:srgbClr val="001B5A"/>
              </a:gs>
            </a:gsLst>
            <a:lin ang="5400000"/>
          </a:gradFill>
          <a:ln w="12700">
            <a:miter lim="400000"/>
          </a:ln>
        </p:spPr>
        <p:txBody>
          <a:bodyPr lIns="45719" rIns="45719" anchor="ctr"/>
          <a:lstStyle/>
          <a:p>
            <a:pPr algn="ctr">
              <a:defRPr sz="2400">
                <a:solidFill>
                  <a:srgbClr val="FFFFFF"/>
                </a:solidFill>
                <a:latin typeface="+mn-lt"/>
                <a:ea typeface="+mn-ea"/>
                <a:cs typeface="+mn-cs"/>
                <a:sym typeface="Source Sans Pro Regular"/>
              </a:defRPr>
            </a:pPr>
            <a:endParaRPr dirty="0"/>
          </a:p>
        </p:txBody>
      </p:sp>
      <p:sp>
        <p:nvSpPr>
          <p:cNvPr id="399" name="Straight Connector 6"/>
          <p:cNvSpPr/>
          <p:nvPr/>
        </p:nvSpPr>
        <p:spPr>
          <a:xfrm flipH="1">
            <a:off x="6070599" y="1685244"/>
            <a:ext cx="1" cy="4336046"/>
          </a:xfrm>
          <a:prstGeom prst="line">
            <a:avLst/>
          </a:prstGeom>
          <a:ln w="22225">
            <a:solidFill>
              <a:srgbClr val="FFFFFF"/>
            </a:solidFill>
            <a:miter/>
          </a:ln>
        </p:spPr>
        <p:txBody>
          <a:bodyPr lIns="45719" rIns="45719"/>
          <a:lstStyle/>
          <a:p>
            <a:endParaRPr dirty="0"/>
          </a:p>
        </p:txBody>
      </p:sp>
      <p:sp>
        <p:nvSpPr>
          <p:cNvPr id="400" name="TextBox 7"/>
          <p:cNvSpPr txBox="1"/>
          <p:nvPr/>
        </p:nvSpPr>
        <p:spPr>
          <a:xfrm>
            <a:off x="2264201" y="1802437"/>
            <a:ext cx="3577735"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solidFill>
                  <a:srgbClr val="FFFFFF"/>
                </a:solidFill>
                <a:latin typeface="+mn-lt"/>
                <a:ea typeface="+mn-ea"/>
                <a:cs typeface="+mn-cs"/>
                <a:sym typeface="Source Sans Pro Regular"/>
              </a:defRPr>
            </a:lvl1pPr>
          </a:lstStyle>
          <a:p>
            <a:r>
              <a:rPr dirty="0"/>
              <a:t>Passive surveillance</a:t>
            </a:r>
          </a:p>
        </p:txBody>
      </p:sp>
      <p:sp>
        <p:nvSpPr>
          <p:cNvPr id="401" name="TextBox 9"/>
          <p:cNvSpPr txBox="1"/>
          <p:nvPr/>
        </p:nvSpPr>
        <p:spPr>
          <a:xfrm>
            <a:off x="6162710" y="1802437"/>
            <a:ext cx="3577735"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solidFill>
                  <a:srgbClr val="FFFFFF"/>
                </a:solidFill>
                <a:latin typeface="+mn-lt"/>
                <a:ea typeface="+mn-ea"/>
                <a:cs typeface="+mn-cs"/>
                <a:sym typeface="Source Sans Pro Regular"/>
              </a:defRPr>
            </a:lvl1pPr>
          </a:lstStyle>
          <a:p>
            <a:r>
              <a:rPr dirty="0"/>
              <a:t>Active surveillance</a:t>
            </a:r>
          </a:p>
        </p:txBody>
      </p:sp>
      <p:sp>
        <p:nvSpPr>
          <p:cNvPr id="402" name="TextBox 12"/>
          <p:cNvSpPr txBox="1"/>
          <p:nvPr/>
        </p:nvSpPr>
        <p:spPr>
          <a:xfrm>
            <a:off x="2092750" y="2601572"/>
            <a:ext cx="4024205" cy="3291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SzPct val="100000"/>
              <a:buFont typeface="Arial"/>
              <a:buChar char="•"/>
              <a:defRPr sz="2200">
                <a:latin typeface="+mn-lt"/>
                <a:ea typeface="+mn-ea"/>
                <a:cs typeface="+mn-cs"/>
                <a:sym typeface="Source Sans Pro Regular"/>
              </a:defRPr>
            </a:pPr>
            <a:r>
              <a:rPr dirty="0"/>
              <a:t>Diseases reported by health care providers or staff to public health officials</a:t>
            </a: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r>
              <a:rPr dirty="0"/>
              <a:t>Simple and inexpensive</a:t>
            </a:r>
            <a:endParaRPr dirty="0">
              <a:latin typeface="Arial"/>
              <a:ea typeface="Arial"/>
              <a:cs typeface="Arial"/>
              <a:sym typeface="Arial"/>
            </a:endParaRPr>
          </a:p>
          <a:p>
            <a:pPr>
              <a:defRPr sz="22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r>
              <a:rPr dirty="0"/>
              <a:t>Limited by incompleteness</a:t>
            </a:r>
            <a:br>
              <a:rPr dirty="0"/>
            </a:br>
            <a:r>
              <a:rPr dirty="0"/>
              <a:t>of reporting and variability</a:t>
            </a:r>
            <a:br>
              <a:rPr dirty="0"/>
            </a:br>
            <a:r>
              <a:rPr dirty="0"/>
              <a:t>of quality</a:t>
            </a:r>
          </a:p>
        </p:txBody>
      </p:sp>
      <p:sp>
        <p:nvSpPr>
          <p:cNvPr id="403" name="TextBox 14"/>
          <p:cNvSpPr txBox="1"/>
          <p:nvPr/>
        </p:nvSpPr>
        <p:spPr>
          <a:xfrm>
            <a:off x="6159818" y="2592047"/>
            <a:ext cx="4005264" cy="3291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SzPct val="100000"/>
              <a:buFont typeface="Arial"/>
              <a:buChar char="•"/>
              <a:defRPr sz="2200">
                <a:latin typeface="+mn-lt"/>
                <a:ea typeface="+mn-ea"/>
                <a:cs typeface="+mn-cs"/>
                <a:sym typeface="Source Sans Pro Regular"/>
              </a:defRPr>
            </a:pPr>
            <a:r>
              <a:rPr dirty="0"/>
              <a:t>Health agencies contact health providers and other reporters seeking cases</a:t>
            </a:r>
            <a:endParaRPr dirty="0">
              <a:latin typeface="Arial"/>
              <a:ea typeface="Arial"/>
              <a:cs typeface="Arial"/>
              <a:sym typeface="Arial"/>
            </a:endParaRPr>
          </a:p>
          <a:p>
            <a:pPr>
              <a:defRPr sz="22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r>
              <a:rPr dirty="0"/>
              <a:t>Expensive and often difficult to establish</a:t>
            </a: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200">
                <a:latin typeface="+mn-lt"/>
                <a:ea typeface="+mn-ea"/>
                <a:cs typeface="+mn-cs"/>
                <a:sym typeface="Source Sans Pro Regular"/>
              </a:defRPr>
            </a:pPr>
            <a:r>
              <a:rPr dirty="0"/>
              <a:t>Facilitates more complete reporting of conditions</a:t>
            </a:r>
          </a:p>
        </p:txBody>
      </p:sp>
      <p:sp>
        <p:nvSpPr>
          <p:cNvPr id="404" name="Title 4"/>
          <p:cNvSpPr txBox="1">
            <a:spLocks noGrp="1"/>
          </p:cNvSpPr>
          <p:nvPr>
            <p:ph type="title" idx="4294967295"/>
          </p:nvPr>
        </p:nvSpPr>
        <p:spPr>
          <a:xfrm>
            <a:off x="211168" y="0"/>
            <a:ext cx="9123483" cy="1041258"/>
          </a:xfrm>
          <a:prstGeom prst="rect">
            <a:avLst/>
          </a:prstGeom>
        </p:spPr>
        <p:txBody>
          <a:bodyPr/>
          <a:lstStyle/>
          <a:p>
            <a:pPr lvl="1">
              <a:lnSpc>
                <a:spcPct val="80000"/>
              </a:lnSpc>
            </a:pPr>
            <a:r>
              <a:rPr b="1" dirty="0"/>
              <a:t>Public health surveillance: </a:t>
            </a:r>
            <a:br>
              <a:rPr b="1" dirty="0"/>
            </a:br>
            <a:r>
              <a:rPr b="1" dirty="0"/>
              <a:t>passive vs. active surveillance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BoxRectangle 1"/>
          <p:cNvSpPr/>
          <p:nvPr/>
        </p:nvSpPr>
        <p:spPr>
          <a:xfrm>
            <a:off x="2082800" y="1700808"/>
            <a:ext cx="7975600" cy="4336046"/>
          </a:xfrm>
          <a:prstGeom prst="rect">
            <a:avLst/>
          </a:prstGeom>
          <a:solidFill>
            <a:srgbClr val="D9D9D9"/>
          </a:soli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dirty="0"/>
          </a:p>
        </p:txBody>
      </p:sp>
      <p:sp>
        <p:nvSpPr>
          <p:cNvPr id="410" name="Rectangle 2"/>
          <p:cNvSpPr/>
          <p:nvPr/>
        </p:nvSpPr>
        <p:spPr>
          <a:xfrm>
            <a:off x="2082800" y="1700808"/>
            <a:ext cx="7975600" cy="821802"/>
          </a:xfrm>
          <a:prstGeom prst="rect">
            <a:avLst/>
          </a:prstGeom>
          <a:gradFill>
            <a:gsLst>
              <a:gs pos="0">
                <a:srgbClr val="474C78"/>
              </a:gs>
              <a:gs pos="50000">
                <a:srgbClr val="001E66"/>
              </a:gs>
              <a:gs pos="100000">
                <a:srgbClr val="001B5A"/>
              </a:gs>
            </a:gsLst>
            <a:lin ang="5400000"/>
          </a:gradFill>
          <a:ln w="12700">
            <a:miter lim="400000"/>
          </a:ln>
        </p:spPr>
        <p:txBody>
          <a:bodyPr lIns="45719" rIns="45719" anchor="ctr"/>
          <a:lstStyle/>
          <a:p>
            <a:pPr algn="ctr">
              <a:defRPr>
                <a:solidFill>
                  <a:srgbClr val="FFFFFF"/>
                </a:solidFill>
                <a:latin typeface="+mn-lt"/>
                <a:ea typeface="+mn-ea"/>
                <a:cs typeface="+mn-cs"/>
                <a:sym typeface="Source Sans Pro Regular"/>
              </a:defRPr>
            </a:pPr>
            <a:endParaRPr dirty="0"/>
          </a:p>
        </p:txBody>
      </p:sp>
      <p:sp>
        <p:nvSpPr>
          <p:cNvPr id="411" name="Straight Connector 6"/>
          <p:cNvSpPr/>
          <p:nvPr/>
        </p:nvSpPr>
        <p:spPr>
          <a:xfrm flipH="1">
            <a:off x="6070599" y="1700809"/>
            <a:ext cx="1" cy="4336046"/>
          </a:xfrm>
          <a:prstGeom prst="line">
            <a:avLst/>
          </a:prstGeom>
          <a:ln w="22225">
            <a:solidFill>
              <a:srgbClr val="FFFFFF"/>
            </a:solidFill>
            <a:miter/>
          </a:ln>
        </p:spPr>
        <p:txBody>
          <a:bodyPr lIns="45719" rIns="45719"/>
          <a:lstStyle/>
          <a:p>
            <a:endParaRPr dirty="0"/>
          </a:p>
        </p:txBody>
      </p:sp>
      <p:sp>
        <p:nvSpPr>
          <p:cNvPr id="412" name="TextBox 7"/>
          <p:cNvSpPr txBox="1"/>
          <p:nvPr/>
        </p:nvSpPr>
        <p:spPr>
          <a:xfrm>
            <a:off x="2183732" y="1818001"/>
            <a:ext cx="3794758"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rgbClr val="FFFFFF"/>
                </a:solidFill>
                <a:latin typeface="+mn-lt"/>
                <a:ea typeface="+mn-ea"/>
                <a:cs typeface="+mn-cs"/>
                <a:sym typeface="Source Sans Pro Regular"/>
              </a:defRPr>
            </a:lvl1pPr>
          </a:lstStyle>
          <a:p>
            <a:r>
              <a:rPr dirty="0"/>
              <a:t>Indicator-based surveillance</a:t>
            </a:r>
          </a:p>
        </p:txBody>
      </p:sp>
      <p:sp>
        <p:nvSpPr>
          <p:cNvPr id="413" name="TextBox 9"/>
          <p:cNvSpPr txBox="1"/>
          <p:nvPr/>
        </p:nvSpPr>
        <p:spPr>
          <a:xfrm>
            <a:off x="6162710" y="1818001"/>
            <a:ext cx="3794759"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solidFill>
                  <a:srgbClr val="FFFFFF"/>
                </a:solidFill>
                <a:latin typeface="+mn-lt"/>
                <a:ea typeface="+mn-ea"/>
                <a:cs typeface="+mn-cs"/>
                <a:sym typeface="Source Sans Pro Regular"/>
              </a:defRPr>
            </a:lvl1pPr>
          </a:lstStyle>
          <a:p>
            <a:r>
              <a:rPr dirty="0"/>
              <a:t>Event-based surveillance</a:t>
            </a:r>
          </a:p>
        </p:txBody>
      </p:sp>
      <p:sp>
        <p:nvSpPr>
          <p:cNvPr id="414" name="TextBox 12"/>
          <p:cNvSpPr txBox="1"/>
          <p:nvPr/>
        </p:nvSpPr>
        <p:spPr>
          <a:xfrm>
            <a:off x="2098084" y="2617136"/>
            <a:ext cx="3973186" cy="2631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SzPct val="100000"/>
              <a:buFont typeface="Arial"/>
              <a:buChar char="•"/>
              <a:defRPr sz="2000">
                <a:latin typeface="+mn-lt"/>
                <a:ea typeface="+mn-ea"/>
                <a:cs typeface="+mn-cs"/>
                <a:sym typeface="Source Sans Pro Regular"/>
              </a:defRPr>
            </a:pPr>
            <a:r>
              <a:rPr dirty="0"/>
              <a:t>Official case reports from</a:t>
            </a:r>
            <a:br>
              <a:rPr dirty="0"/>
            </a:br>
            <a:r>
              <a:rPr dirty="0"/>
              <a:t>health care providers</a:t>
            </a: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r>
              <a:rPr dirty="0"/>
              <a:t>Traditional reporting methods can be delayed</a:t>
            </a: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r>
              <a:rPr dirty="0"/>
              <a:t>Data usually standardized by reporting forms and tools</a:t>
            </a:r>
          </a:p>
        </p:txBody>
      </p:sp>
      <p:sp>
        <p:nvSpPr>
          <p:cNvPr id="415" name="TextBox 14"/>
          <p:cNvSpPr txBox="1"/>
          <p:nvPr/>
        </p:nvSpPr>
        <p:spPr>
          <a:xfrm>
            <a:off x="6068217" y="2619792"/>
            <a:ext cx="3944939" cy="2631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SzPct val="100000"/>
              <a:buFont typeface="Arial"/>
              <a:buChar char="•"/>
              <a:defRPr sz="2000">
                <a:latin typeface="+mn-lt"/>
                <a:ea typeface="+mn-ea"/>
                <a:cs typeface="+mn-cs"/>
                <a:sym typeface="Source Sans Pro Regular"/>
              </a:defRPr>
            </a:pPr>
            <a:r>
              <a:rPr dirty="0"/>
              <a:t>Official and unofficial sources are considered, including media reports and rumors</a:t>
            </a: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r>
              <a:rPr dirty="0"/>
              <a:t>Can be faster to detect an event</a:t>
            </a:r>
            <a:endParaRPr dirty="0">
              <a:latin typeface="Arial"/>
              <a:ea typeface="Arial"/>
              <a:cs typeface="Arial"/>
              <a:sym typeface="Arial"/>
            </a:endParaRPr>
          </a:p>
          <a:p>
            <a:pPr>
              <a:defRPr sz="2000">
                <a:latin typeface="+mn-lt"/>
                <a:ea typeface="+mn-ea"/>
                <a:cs typeface="+mn-cs"/>
                <a:sym typeface="Source Sans Pro Regular"/>
              </a:defRPr>
            </a:pPr>
            <a:endParaRPr dirty="0">
              <a:latin typeface="Arial"/>
              <a:ea typeface="Arial"/>
              <a:cs typeface="Arial"/>
              <a:sym typeface="Arial"/>
            </a:endParaRPr>
          </a:p>
          <a:p>
            <a:pPr marL="342900" indent="-342900">
              <a:buSzPct val="100000"/>
              <a:buFont typeface="Arial"/>
              <a:buChar char="•"/>
              <a:defRPr sz="2000">
                <a:latin typeface="+mn-lt"/>
                <a:ea typeface="+mn-ea"/>
                <a:cs typeface="+mn-cs"/>
                <a:sym typeface="Source Sans Pro Regular"/>
              </a:defRPr>
            </a:pPr>
            <a:r>
              <a:rPr dirty="0"/>
              <a:t>Data not standardized, may be subjective</a:t>
            </a:r>
          </a:p>
        </p:txBody>
      </p:sp>
      <p:sp>
        <p:nvSpPr>
          <p:cNvPr id="416" name="Title 4"/>
          <p:cNvSpPr txBox="1"/>
          <p:nvPr/>
        </p:nvSpPr>
        <p:spPr>
          <a:xfrm>
            <a:off x="224363" y="92152"/>
            <a:ext cx="8442961" cy="8887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defTabSz="289321">
              <a:lnSpc>
                <a:spcPct val="80000"/>
              </a:lnSpc>
              <a:defRPr sz="3200">
                <a:solidFill>
                  <a:srgbClr val="FFFFFF"/>
                </a:solidFill>
                <a:latin typeface="Source Sans Pro Bold"/>
                <a:ea typeface="Source Sans Pro Bold"/>
                <a:cs typeface="Source Sans Pro Bold"/>
                <a:sym typeface="Source Sans Pro Bold"/>
              </a:defRPr>
            </a:pPr>
            <a:r>
              <a:rPr b="1" dirty="0"/>
              <a:t>Public health surveillance: </a:t>
            </a:r>
          </a:p>
          <a:p>
            <a:pPr defTabSz="289321">
              <a:lnSpc>
                <a:spcPct val="80000"/>
              </a:lnSpc>
              <a:defRPr sz="3200">
                <a:solidFill>
                  <a:srgbClr val="FFFFFF"/>
                </a:solidFill>
                <a:latin typeface="Source Sans Pro Bold"/>
                <a:ea typeface="Source Sans Pro Bold"/>
                <a:cs typeface="Source Sans Pro Bold"/>
                <a:sym typeface="Source Sans Pro Bold"/>
              </a:defRPr>
            </a:pPr>
            <a:r>
              <a:rPr b="1" dirty="0"/>
              <a:t>indicator-based vs. event-</a:t>
            </a:r>
            <a:r>
              <a:rPr lang="hu-HU" b="1" dirty="0"/>
              <a:t>b</a:t>
            </a:r>
            <a:r>
              <a:rPr b="1" dirty="0" err="1"/>
              <a:t>ased</a:t>
            </a:r>
            <a:endParaRPr b="1"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Title 2"/>
          <p:cNvSpPr txBox="1">
            <a:spLocks noGrp="1"/>
          </p:cNvSpPr>
          <p:nvPr>
            <p:ph type="title" idx="4294967295"/>
          </p:nvPr>
        </p:nvSpPr>
        <p:spPr>
          <a:xfrm>
            <a:off x="135667" y="77209"/>
            <a:ext cx="8605839" cy="646114"/>
          </a:xfrm>
          <a:prstGeom prst="rect">
            <a:avLst/>
          </a:prstGeom>
        </p:spPr>
        <p:txBody>
          <a:bodyPr/>
          <a:lstStyle/>
          <a:p>
            <a:r>
              <a:rPr b="1" dirty="0"/>
              <a:t>Variations in public health surveillance</a:t>
            </a:r>
          </a:p>
        </p:txBody>
      </p:sp>
      <p:sp>
        <p:nvSpPr>
          <p:cNvPr id="422" name="Rectangle 6"/>
          <p:cNvSpPr txBox="1"/>
          <p:nvPr/>
        </p:nvSpPr>
        <p:spPr>
          <a:xfrm>
            <a:off x="2062494" y="1556746"/>
            <a:ext cx="8077201" cy="33932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0">
              <a:spcBef>
                <a:spcPts val="900"/>
              </a:spcBef>
              <a:defRPr sz="2400">
                <a:solidFill>
                  <a:schemeClr val="accent3"/>
                </a:solidFill>
                <a:latin typeface="Source Sans Pro Bold"/>
                <a:ea typeface="Source Sans Pro Bold"/>
                <a:cs typeface="Source Sans Pro Bold"/>
                <a:sym typeface="Source Sans Pro Bold"/>
              </a:defRPr>
            </a:pPr>
            <a:r>
              <a:rPr b="1" dirty="0">
                <a:solidFill>
                  <a:srgbClr val="C00000"/>
                </a:solidFill>
              </a:rPr>
              <a:t>Sentinel surveillance</a:t>
            </a:r>
          </a:p>
          <a:p>
            <a:pPr marL="685800" lvl="2" indent="-342900">
              <a:spcBef>
                <a:spcPts val="900"/>
              </a:spcBef>
              <a:buClr>
                <a:srgbClr val="C00000"/>
              </a:buClr>
              <a:buSzPct val="100000"/>
              <a:buFont typeface="Courier New"/>
              <a:buChar char="o"/>
              <a:defRPr sz="2400">
                <a:solidFill>
                  <a:srgbClr val="10253F"/>
                </a:solidFill>
                <a:latin typeface="+mn-lt"/>
                <a:ea typeface="+mn-ea"/>
                <a:cs typeface="+mn-cs"/>
                <a:sym typeface="Source Sans Pro Regular"/>
              </a:defRPr>
            </a:pPr>
            <a:r>
              <a:rPr dirty="0"/>
              <a:t>Health care facilities are selected to represent geographic area or specific population group to report health events</a:t>
            </a:r>
          </a:p>
          <a:p>
            <a:pPr lvl="1" indent="0">
              <a:spcBef>
                <a:spcPts val="900"/>
              </a:spcBef>
              <a:defRPr sz="2400">
                <a:solidFill>
                  <a:schemeClr val="accent3"/>
                </a:solidFill>
                <a:latin typeface="Source Sans Pro Bold"/>
                <a:ea typeface="Source Sans Pro Bold"/>
                <a:cs typeface="Source Sans Pro Bold"/>
                <a:sym typeface="Source Sans Pro Bold"/>
              </a:defRPr>
            </a:pPr>
            <a:r>
              <a:rPr b="1" dirty="0">
                <a:solidFill>
                  <a:srgbClr val="C00000"/>
                </a:solidFill>
              </a:rPr>
              <a:t>Community-based surveillance (CBS)</a:t>
            </a:r>
            <a:endParaRPr b="1" dirty="0">
              <a:solidFill>
                <a:srgbClr val="C00000"/>
              </a:solidFill>
              <a:latin typeface="Arial"/>
              <a:ea typeface="Arial"/>
              <a:cs typeface="Arial"/>
              <a:sym typeface="Arial"/>
            </a:endParaRPr>
          </a:p>
          <a:p>
            <a:pPr marL="685800" lvl="2" indent="-342900">
              <a:spcBef>
                <a:spcPts val="900"/>
              </a:spcBef>
              <a:buClr>
                <a:srgbClr val="C00000"/>
              </a:buClr>
              <a:buSzPct val="100000"/>
              <a:buFont typeface="Courier New"/>
              <a:buChar char="o"/>
              <a:defRPr sz="2400">
                <a:solidFill>
                  <a:srgbClr val="10253F"/>
                </a:solidFill>
                <a:latin typeface="+mn-lt"/>
                <a:ea typeface="+mn-ea"/>
                <a:cs typeface="+mn-cs"/>
                <a:sym typeface="Source Sans Pro Regular"/>
              </a:defRPr>
            </a:pPr>
            <a:r>
              <a:rPr dirty="0"/>
              <a:t>Active process of community participation in detecting, reporting, responding to and monitoring health events in community</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ectangle 6"/>
          <p:cNvSpPr txBox="1"/>
          <p:nvPr/>
        </p:nvSpPr>
        <p:spPr>
          <a:xfrm>
            <a:off x="2057400" y="1093746"/>
            <a:ext cx="8077201" cy="46705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0">
              <a:spcBef>
                <a:spcPts val="900"/>
              </a:spcBef>
              <a:defRPr sz="2400">
                <a:solidFill>
                  <a:schemeClr val="accent6"/>
                </a:solidFill>
                <a:latin typeface="Source Sans Pro Bold"/>
                <a:ea typeface="Source Sans Pro Bold"/>
                <a:cs typeface="Source Sans Pro Bold"/>
                <a:sym typeface="Source Sans Pro Bold"/>
              </a:defRPr>
            </a:pPr>
            <a:r>
              <a:rPr b="1" dirty="0">
                <a:solidFill>
                  <a:srgbClr val="C00000"/>
                </a:solidFill>
              </a:rPr>
              <a:t>Early Warning Alert and Response Network (EWARN)</a:t>
            </a:r>
          </a:p>
          <a:p>
            <a:pPr marL="685800" lvl="2" indent="-342900">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sz="2400" dirty="0"/>
              <a:t>Simplified system to collect surveillance data when routine surveillance systems disrupted. </a:t>
            </a:r>
            <a:endParaRPr sz="2400" dirty="0">
              <a:latin typeface="Arial"/>
              <a:ea typeface="Arial"/>
              <a:cs typeface="Arial"/>
              <a:sym typeface="Arial"/>
            </a:endParaRPr>
          </a:p>
          <a:p>
            <a:pPr marL="685800" lvl="2" indent="-342900">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sz="2400" dirty="0"/>
              <a:t>EWARN is not a substitute for the national surveillance systems and should be re-integrated into as soon as possible</a:t>
            </a:r>
            <a:endParaRPr sz="2400" dirty="0">
              <a:latin typeface="Arial"/>
              <a:ea typeface="Arial"/>
              <a:cs typeface="Arial"/>
              <a:sym typeface="Arial"/>
            </a:endParaRPr>
          </a:p>
          <a:p>
            <a:pPr marL="685800" lvl="2" indent="-342900">
              <a:spcBef>
                <a:spcPts val="900"/>
              </a:spcBef>
              <a:buClr>
                <a:schemeClr val="accent3"/>
              </a:buClr>
              <a:buSzPct val="100000"/>
              <a:buFont typeface="Courier New"/>
              <a:buChar char="o"/>
              <a:defRPr sz="2000">
                <a:solidFill>
                  <a:srgbClr val="10253F"/>
                </a:solidFill>
                <a:latin typeface="+mn-lt"/>
                <a:ea typeface="+mn-ea"/>
                <a:cs typeface="+mn-cs"/>
                <a:sym typeface="Source Sans Pro Regular"/>
              </a:defRPr>
            </a:pPr>
            <a:endParaRPr dirty="0">
              <a:latin typeface="Arial"/>
              <a:ea typeface="Arial"/>
              <a:cs typeface="Arial"/>
              <a:sym typeface="Arial"/>
            </a:endParaRPr>
          </a:p>
          <a:p>
            <a:pPr lvl="1" indent="0">
              <a:spcBef>
                <a:spcPts val="900"/>
              </a:spcBef>
              <a:defRPr sz="2400">
                <a:solidFill>
                  <a:schemeClr val="accent6"/>
                </a:solidFill>
                <a:latin typeface="Source Sans Pro Bold"/>
                <a:ea typeface="Source Sans Pro Bold"/>
                <a:cs typeface="Source Sans Pro Bold"/>
                <a:sym typeface="Source Sans Pro Bold"/>
              </a:defRPr>
            </a:pPr>
            <a:r>
              <a:rPr b="1" dirty="0">
                <a:solidFill>
                  <a:srgbClr val="C00000"/>
                </a:solidFill>
              </a:rPr>
              <a:t>Health Information System (HIS)</a:t>
            </a:r>
            <a:endParaRPr b="1" dirty="0">
              <a:solidFill>
                <a:srgbClr val="C00000"/>
              </a:solidFill>
              <a:latin typeface="Arial"/>
              <a:ea typeface="Arial"/>
              <a:cs typeface="Arial"/>
              <a:sym typeface="Arial"/>
            </a:endParaRPr>
          </a:p>
          <a:p>
            <a:pPr marL="685800" lvl="2" indent="-342900">
              <a:spcBef>
                <a:spcPts val="900"/>
              </a:spcBef>
              <a:buClr>
                <a:srgbClr val="C00000"/>
              </a:buClr>
              <a:buSzPct val="100000"/>
              <a:buFont typeface="Courier New"/>
              <a:buChar char="o"/>
              <a:defRPr sz="2000">
                <a:solidFill>
                  <a:srgbClr val="10253F"/>
                </a:solidFill>
                <a:latin typeface="+mn-lt"/>
                <a:ea typeface="+mn-ea"/>
                <a:cs typeface="+mn-cs"/>
                <a:sym typeface="Source Sans Pro Regular"/>
              </a:defRPr>
            </a:pPr>
            <a:r>
              <a:rPr sz="2400" dirty="0"/>
              <a:t>Standardized platform for collecting, analyzing, and distributing health data among refugee population for example.</a:t>
            </a:r>
            <a:endParaRPr sz="2400" dirty="0">
              <a:latin typeface="Arial"/>
              <a:ea typeface="Arial"/>
              <a:cs typeface="Arial"/>
              <a:sym typeface="Arial"/>
            </a:endParaRPr>
          </a:p>
        </p:txBody>
      </p:sp>
      <p:sp>
        <p:nvSpPr>
          <p:cNvPr id="428" name="Title 2"/>
          <p:cNvSpPr txBox="1"/>
          <p:nvPr/>
        </p:nvSpPr>
        <p:spPr>
          <a:xfrm>
            <a:off x="223541" y="40189"/>
            <a:ext cx="6173257" cy="8887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289321">
              <a:lnSpc>
                <a:spcPct val="80000"/>
              </a:lnSpc>
              <a:defRPr sz="3200">
                <a:solidFill>
                  <a:srgbClr val="FFFFFF"/>
                </a:solidFill>
                <a:latin typeface="Source Sans Pro Bold"/>
                <a:ea typeface="Source Sans Pro Bold"/>
                <a:cs typeface="Source Sans Pro Bold"/>
                <a:sym typeface="Source Sans Pro Bold"/>
              </a:defRPr>
            </a:lvl1pPr>
          </a:lstStyle>
          <a:p>
            <a:r>
              <a:rPr b="1" dirty="0"/>
              <a:t>Variations in public health surveillance during emergencies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 name="TextBox 9"/>
          <p:cNvSpPr txBox="1"/>
          <p:nvPr/>
        </p:nvSpPr>
        <p:spPr>
          <a:xfrm>
            <a:off x="216532" y="81079"/>
            <a:ext cx="10280750"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sz="2400" b="1" dirty="0">
                <a:solidFill>
                  <a:srgbClr val="002060"/>
                </a:solidFill>
              </a:rPr>
              <a:t>Indicator-based surveillance (IBS), event-based surveillance (EBS), epidemic intelligence and Early Warning Alert and Response (EWAR)</a:t>
            </a:r>
          </a:p>
        </p:txBody>
      </p:sp>
      <p:pic>
        <p:nvPicPr>
          <p:cNvPr id="434" name="Image 2" descr="Image 2"/>
          <p:cNvPicPr>
            <a:picLocks noChangeAspect="1"/>
          </p:cNvPicPr>
          <p:nvPr/>
        </p:nvPicPr>
        <p:blipFill>
          <a:blip r:embed="rId3"/>
          <a:srcRect l="2747" t="5739" r="2563"/>
          <a:stretch>
            <a:fillRect/>
          </a:stretch>
        </p:blipFill>
        <p:spPr>
          <a:xfrm>
            <a:off x="3098862" y="1055030"/>
            <a:ext cx="5994275" cy="4978758"/>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Content Placeholder 2"/>
          <p:cNvSpPr txBox="1">
            <a:spLocks noGrp="1"/>
          </p:cNvSpPr>
          <p:nvPr>
            <p:ph type="body" idx="1"/>
          </p:nvPr>
        </p:nvSpPr>
        <p:spPr>
          <a:xfrm>
            <a:off x="2162955" y="1186750"/>
            <a:ext cx="8222167" cy="3784745"/>
          </a:xfrm>
          <a:prstGeom prst="rect">
            <a:avLst/>
          </a:prstGeom>
        </p:spPr>
        <p:txBody>
          <a:bodyPr/>
          <a:lstStyle/>
          <a:p>
            <a:pPr marL="0" indent="0">
              <a:buSzTx/>
              <a:buNone/>
              <a:defRPr sz="2400">
                <a:solidFill>
                  <a:schemeClr val="accent6"/>
                </a:solidFill>
                <a:latin typeface="Source Sans Pro Bold"/>
                <a:ea typeface="Source Sans Pro Bold"/>
                <a:cs typeface="Source Sans Pro Bold"/>
                <a:sym typeface="Source Sans Pro Bold"/>
              </a:defRPr>
            </a:pPr>
            <a:r>
              <a:rPr b="1" dirty="0">
                <a:solidFill>
                  <a:srgbClr val="C00000"/>
                </a:solidFill>
              </a:rPr>
              <a:t>Key principles of surveillance during emergencies are:</a:t>
            </a:r>
          </a:p>
          <a:p>
            <a:pPr marL="0" indent="0">
              <a:buSzTx/>
              <a:buNone/>
              <a:defRPr sz="2400">
                <a:solidFill>
                  <a:schemeClr val="accent6"/>
                </a:solidFill>
              </a:defRPr>
            </a:pPr>
            <a:endParaRPr dirty="0"/>
          </a:p>
          <a:p>
            <a:pPr marL="254000" indent="-254000">
              <a:buClr>
                <a:srgbClr val="C00000"/>
              </a:buClr>
              <a:defRPr sz="2400"/>
            </a:pPr>
            <a:r>
              <a:rPr dirty="0"/>
              <a:t>Set it up as soon as possible</a:t>
            </a:r>
          </a:p>
          <a:p>
            <a:pPr marL="254000" indent="-254000">
              <a:buClr>
                <a:srgbClr val="C00000"/>
              </a:buClr>
              <a:defRPr sz="2400"/>
            </a:pPr>
            <a:endParaRPr dirty="0"/>
          </a:p>
          <a:p>
            <a:pPr marL="254000" indent="-254000">
              <a:buClr>
                <a:srgbClr val="C00000"/>
              </a:buClr>
              <a:defRPr sz="2400"/>
            </a:pPr>
            <a:r>
              <a:rPr dirty="0"/>
              <a:t>Limited number variables</a:t>
            </a:r>
          </a:p>
          <a:p>
            <a:pPr marL="254000" indent="-254000">
              <a:buClr>
                <a:srgbClr val="C00000"/>
              </a:buClr>
              <a:defRPr sz="2400"/>
            </a:pPr>
            <a:endParaRPr dirty="0"/>
          </a:p>
          <a:p>
            <a:pPr marL="254000" indent="-254000">
              <a:buClr>
                <a:srgbClr val="C00000"/>
              </a:buClr>
              <a:defRPr sz="2400"/>
            </a:pPr>
            <a:r>
              <a:rPr dirty="0"/>
              <a:t>Simple, flexible, acceptable</a:t>
            </a:r>
          </a:p>
          <a:p>
            <a:pPr marL="254000" indent="-254000">
              <a:buClr>
                <a:srgbClr val="C00000"/>
              </a:buClr>
              <a:defRPr sz="2400"/>
            </a:pPr>
            <a:endParaRPr dirty="0"/>
          </a:p>
          <a:p>
            <a:pPr marL="254000" indent="-254000">
              <a:buClr>
                <a:srgbClr val="C00000"/>
              </a:buClr>
              <a:defRPr sz="2400"/>
            </a:pPr>
            <a:r>
              <a:rPr dirty="0"/>
              <a:t>Data analysis at field level</a:t>
            </a:r>
          </a:p>
        </p:txBody>
      </p:sp>
      <p:sp>
        <p:nvSpPr>
          <p:cNvPr id="442" name="ZoneTexte 3"/>
          <p:cNvSpPr txBox="1"/>
          <p:nvPr/>
        </p:nvSpPr>
        <p:spPr>
          <a:xfrm>
            <a:off x="589504" y="5142122"/>
            <a:ext cx="11012993" cy="461665"/>
          </a:xfrm>
          <a:prstGeom prst="rect">
            <a:avLst/>
          </a:prstGeom>
          <a:solidFill>
            <a:schemeClr val="accent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2400">
                <a:solidFill>
                  <a:srgbClr val="FFFFFF"/>
                </a:solidFill>
              </a:defRPr>
            </a:lvl1pPr>
          </a:lstStyle>
          <a:p>
            <a:r>
              <a:rPr dirty="0"/>
              <a:t>Remember: Only collect data which are USEFUL and can be ACTED UPON in the field!​</a:t>
            </a:r>
          </a:p>
        </p:txBody>
      </p:sp>
      <p:sp>
        <p:nvSpPr>
          <p:cNvPr id="2" name="Title 3">
            <a:extLst>
              <a:ext uri="{FF2B5EF4-FFF2-40B4-BE49-F238E27FC236}">
                <a16:creationId xmlns:a16="http://schemas.microsoft.com/office/drawing/2014/main" id="{4BC93456-65BE-3CC4-E2CD-F4E440764752}"/>
              </a:ext>
            </a:extLst>
          </p:cNvPr>
          <p:cNvSpPr txBox="1">
            <a:spLocks/>
          </p:cNvSpPr>
          <p:nvPr/>
        </p:nvSpPr>
        <p:spPr>
          <a:xfrm>
            <a:off x="62576" y="77502"/>
            <a:ext cx="1040606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Key principles of surveillance during emergencies</a:t>
            </a:r>
            <a:endParaRPr lang="hu-HU" b="1"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itle 3"/>
          <p:cNvSpPr txBox="1">
            <a:spLocks noGrp="1"/>
          </p:cNvSpPr>
          <p:nvPr>
            <p:ph type="title" idx="4294967295"/>
          </p:nvPr>
        </p:nvSpPr>
        <p:spPr>
          <a:xfrm>
            <a:off x="62576" y="77502"/>
            <a:ext cx="10406064" cy="646114"/>
          </a:xfrm>
          <a:prstGeom prst="rect">
            <a:avLst/>
          </a:prstGeom>
        </p:spPr>
        <p:txBody>
          <a:bodyPr/>
          <a:lstStyle/>
          <a:p>
            <a:r>
              <a:rPr b="1" dirty="0"/>
              <a:t> Surveillance system characteristics (1)</a:t>
            </a:r>
          </a:p>
        </p:txBody>
      </p:sp>
      <p:graphicFrame>
        <p:nvGraphicFramePr>
          <p:cNvPr id="449" name="BoxTable 2"/>
          <p:cNvGraphicFramePr/>
          <p:nvPr>
            <p:extLst>
              <p:ext uri="{D42A27DB-BD31-4B8C-83A1-F6EECF244321}">
                <p14:modId xmlns:p14="http://schemas.microsoft.com/office/powerpoint/2010/main" val="3630517280"/>
              </p:ext>
            </p:extLst>
          </p:nvPr>
        </p:nvGraphicFramePr>
        <p:xfrm>
          <a:off x="2011363" y="1138156"/>
          <a:ext cx="8169275" cy="4581688"/>
        </p:xfrm>
        <a:graphic>
          <a:graphicData uri="http://schemas.openxmlformats.org/drawingml/2006/table">
            <a:tbl>
              <a:tblPr firstRow="1" bandRow="1">
                <a:tableStyleId>{4C3C2611-4C71-4FC5-86AE-919BDF0F9419}</a:tableStyleId>
              </a:tblPr>
              <a:tblGrid>
                <a:gridCol w="2075340">
                  <a:extLst>
                    <a:ext uri="{9D8B030D-6E8A-4147-A177-3AD203B41FA5}">
                      <a16:colId xmlns:a16="http://schemas.microsoft.com/office/drawing/2014/main" val="20000"/>
                    </a:ext>
                  </a:extLst>
                </a:gridCol>
                <a:gridCol w="6093935">
                  <a:extLst>
                    <a:ext uri="{9D8B030D-6E8A-4147-A177-3AD203B41FA5}">
                      <a16:colId xmlns:a16="http://schemas.microsoft.com/office/drawing/2014/main" val="20001"/>
                    </a:ext>
                  </a:extLst>
                </a:gridCol>
              </a:tblGrid>
              <a:tr h="530898">
                <a:tc>
                  <a:txBody>
                    <a:bodyPr/>
                    <a:lstStyle/>
                    <a:p>
                      <a:pPr defTabSz="289321">
                        <a:lnSpc>
                          <a:spcPct val="140000"/>
                        </a:lnSpc>
                        <a:spcBef>
                          <a:spcPts val="500"/>
                        </a:spcBef>
                        <a:defRPr sz="1800" b="0">
                          <a:solidFill>
                            <a:srgbClr val="000000"/>
                          </a:solidFill>
                        </a:defRPr>
                      </a:pPr>
                      <a:r>
                        <a:rPr sz="2400" dirty="0">
                          <a:solidFill>
                            <a:srgbClr val="FFFFFF"/>
                          </a:solidFill>
                          <a:latin typeface="+mn-lt"/>
                          <a:ea typeface="+mn-ea"/>
                          <a:cs typeface="+mn-cs"/>
                        </a:rPr>
                        <a:t> Attribute</a:t>
                      </a:r>
                    </a:p>
                  </a:txBody>
                  <a:tcPr marL="45720" marR="45720" horzOverflow="overflow"/>
                </a:tc>
                <a:tc>
                  <a:txBody>
                    <a:bodyPr/>
                    <a:lstStyle/>
                    <a:p>
                      <a:pPr algn="ctr" defTabSz="289321">
                        <a:defRPr sz="1800" b="0">
                          <a:solidFill>
                            <a:srgbClr val="000000"/>
                          </a:solidFill>
                        </a:defRPr>
                      </a:pPr>
                      <a:r>
                        <a:rPr sz="2400" dirty="0">
                          <a:solidFill>
                            <a:srgbClr val="FFFFFF"/>
                          </a:solidFill>
                          <a:latin typeface="+mn-lt"/>
                          <a:ea typeface="+mn-ea"/>
                          <a:cs typeface="+mn-cs"/>
                        </a:rPr>
                        <a:t>Question It Answers</a:t>
                      </a:r>
                    </a:p>
                  </a:txBody>
                  <a:tcPr marL="45720" marR="45720" horzOverflow="overflow"/>
                </a:tc>
                <a:extLst>
                  <a:ext uri="{0D108BD9-81ED-4DB2-BD59-A6C34878D82A}">
                    <a16:rowId xmlns:a16="http://schemas.microsoft.com/office/drawing/2014/main" val="10000"/>
                  </a:ext>
                </a:extLst>
              </a:tr>
              <a:tr h="884830">
                <a:tc>
                  <a:txBody>
                    <a:bodyPr/>
                    <a:lstStyle/>
                    <a:p>
                      <a:pPr defTabSz="289321">
                        <a:lnSpc>
                          <a:spcPct val="120000"/>
                        </a:lnSpc>
                        <a:spcBef>
                          <a:spcPts val="500"/>
                        </a:spcBef>
                        <a:defRPr sz="1800"/>
                      </a:pPr>
                      <a:r>
                        <a:rPr sz="2200" dirty="0">
                          <a:latin typeface="+mn-lt"/>
                          <a:ea typeface="+mn-ea"/>
                          <a:cs typeface="+mn-cs"/>
                        </a:rPr>
                        <a:t> Usefulness</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useful is the system in accomplishing its objectives?</a:t>
                      </a:r>
                    </a:p>
                  </a:txBody>
                  <a:tcPr marL="45720" marR="45720" horzOverflow="overflow">
                    <a:solidFill>
                      <a:srgbClr val="D9D9D9"/>
                    </a:solidFill>
                  </a:tcPr>
                </a:tc>
                <a:extLst>
                  <a:ext uri="{0D108BD9-81ED-4DB2-BD59-A6C34878D82A}">
                    <a16:rowId xmlns:a16="http://schemas.microsoft.com/office/drawing/2014/main" val="10001"/>
                  </a:ext>
                </a:extLst>
              </a:tr>
              <a:tr h="1124519">
                <a:tc>
                  <a:txBody>
                    <a:bodyPr/>
                    <a:lstStyle/>
                    <a:p>
                      <a:pPr defTabSz="289321">
                        <a:lnSpc>
                          <a:spcPct val="120000"/>
                        </a:lnSpc>
                        <a:spcBef>
                          <a:spcPts val="500"/>
                        </a:spcBef>
                        <a:defRPr sz="1800"/>
                      </a:pPr>
                      <a:r>
                        <a:rPr sz="2200" dirty="0">
                          <a:latin typeface="+mn-lt"/>
                          <a:ea typeface="+mn-ea"/>
                          <a:cs typeface="+mn-cs"/>
                        </a:rPr>
                        <a:t> Data quality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reliable are the available data? How complete and accurate are data fields in the reports received by the system?</a:t>
                      </a:r>
                    </a:p>
                  </a:txBody>
                  <a:tcPr marL="45720" marR="45720" horzOverflow="overflow">
                    <a:solidFill>
                      <a:srgbClr val="D9D9D9"/>
                    </a:solidFill>
                  </a:tcPr>
                </a:tc>
                <a:extLst>
                  <a:ext uri="{0D108BD9-81ED-4DB2-BD59-A6C34878D82A}">
                    <a16:rowId xmlns:a16="http://schemas.microsoft.com/office/drawing/2014/main" val="10002"/>
                  </a:ext>
                </a:extLst>
              </a:tr>
              <a:tr h="530898">
                <a:tc>
                  <a:txBody>
                    <a:bodyPr/>
                    <a:lstStyle/>
                    <a:p>
                      <a:pPr defTabSz="289321">
                        <a:lnSpc>
                          <a:spcPct val="120000"/>
                        </a:lnSpc>
                        <a:spcBef>
                          <a:spcPts val="500"/>
                        </a:spcBef>
                        <a:defRPr sz="1800"/>
                      </a:pPr>
                      <a:r>
                        <a:rPr sz="2200" dirty="0">
                          <a:latin typeface="+mn-lt"/>
                          <a:ea typeface="+mn-ea"/>
                          <a:cs typeface="+mn-cs"/>
                        </a:rPr>
                        <a:t> Timeliness</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quickly are reports received?</a:t>
                      </a:r>
                    </a:p>
                  </a:txBody>
                  <a:tcPr marL="45720" marR="45720" horzOverflow="overflow">
                    <a:solidFill>
                      <a:srgbClr val="D9D9D9"/>
                    </a:solidFill>
                  </a:tcPr>
                </a:tc>
                <a:extLst>
                  <a:ext uri="{0D108BD9-81ED-4DB2-BD59-A6C34878D82A}">
                    <a16:rowId xmlns:a16="http://schemas.microsoft.com/office/drawing/2014/main" val="10003"/>
                  </a:ext>
                </a:extLst>
              </a:tr>
              <a:tr h="955616">
                <a:tc>
                  <a:txBody>
                    <a:bodyPr/>
                    <a:lstStyle/>
                    <a:p>
                      <a:pPr defTabSz="289321">
                        <a:lnSpc>
                          <a:spcPct val="120000"/>
                        </a:lnSpc>
                        <a:spcBef>
                          <a:spcPts val="500"/>
                        </a:spcBef>
                        <a:defRPr sz="1800"/>
                      </a:pPr>
                      <a:r>
                        <a:rPr sz="2200" dirty="0">
                          <a:latin typeface="+mn-lt"/>
                          <a:ea typeface="+mn-ea"/>
                          <a:cs typeface="+mn-cs"/>
                        </a:rPr>
                        <a:t> Flexibility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quickly can the system adapt to changes?</a:t>
                      </a:r>
                    </a:p>
                  </a:txBody>
                  <a:tcPr marL="45720" marR="45720" horzOverflow="overflow">
                    <a:solidFill>
                      <a:srgbClr val="D9D9D9"/>
                    </a:solidFill>
                  </a:tcPr>
                </a:tc>
                <a:extLst>
                  <a:ext uri="{0D108BD9-81ED-4DB2-BD59-A6C34878D82A}">
                    <a16:rowId xmlns:a16="http://schemas.microsoft.com/office/drawing/2014/main" val="10004"/>
                  </a:ext>
                </a:extLst>
              </a:tr>
              <a:tr h="530898">
                <a:tc>
                  <a:txBody>
                    <a:bodyPr/>
                    <a:lstStyle/>
                    <a:p>
                      <a:pPr defTabSz="289321">
                        <a:lnSpc>
                          <a:spcPct val="120000"/>
                        </a:lnSpc>
                        <a:spcBef>
                          <a:spcPts val="500"/>
                        </a:spcBef>
                        <a:defRPr sz="1800"/>
                      </a:pPr>
                      <a:r>
                        <a:rPr sz="2200" dirty="0">
                          <a:latin typeface="+mn-lt"/>
                          <a:ea typeface="+mn-ea"/>
                          <a:cs typeface="+mn-cs"/>
                        </a:rPr>
                        <a:t> Simplicity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easy is the system’s operation?</a:t>
                      </a:r>
                    </a:p>
                  </a:txBody>
                  <a:tcPr marL="45720" marR="45720" horzOverflow="overflow">
                    <a:solidFill>
                      <a:srgbClr val="D9D9D9"/>
                    </a:solidFill>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5" name="BoxTable 10"/>
          <p:cNvGraphicFramePr/>
          <p:nvPr>
            <p:extLst>
              <p:ext uri="{D42A27DB-BD31-4B8C-83A1-F6EECF244321}">
                <p14:modId xmlns:p14="http://schemas.microsoft.com/office/powerpoint/2010/main" val="977573114"/>
              </p:ext>
            </p:extLst>
          </p:nvPr>
        </p:nvGraphicFramePr>
        <p:xfrm>
          <a:off x="1987550" y="1034857"/>
          <a:ext cx="8216900" cy="4788287"/>
        </p:xfrm>
        <a:graphic>
          <a:graphicData uri="http://schemas.openxmlformats.org/drawingml/2006/table">
            <a:tbl>
              <a:tblPr firstRow="1" bandRow="1">
                <a:tableStyleId>{4C3C2611-4C71-4FC5-86AE-919BDF0F9419}</a:tableStyleId>
              </a:tblPr>
              <a:tblGrid>
                <a:gridCol w="2228222">
                  <a:extLst>
                    <a:ext uri="{9D8B030D-6E8A-4147-A177-3AD203B41FA5}">
                      <a16:colId xmlns:a16="http://schemas.microsoft.com/office/drawing/2014/main" val="20000"/>
                    </a:ext>
                  </a:extLst>
                </a:gridCol>
                <a:gridCol w="5988678">
                  <a:extLst>
                    <a:ext uri="{9D8B030D-6E8A-4147-A177-3AD203B41FA5}">
                      <a16:colId xmlns:a16="http://schemas.microsoft.com/office/drawing/2014/main" val="20001"/>
                    </a:ext>
                  </a:extLst>
                </a:gridCol>
              </a:tblGrid>
              <a:tr h="542853">
                <a:tc>
                  <a:txBody>
                    <a:bodyPr/>
                    <a:lstStyle/>
                    <a:p>
                      <a:pPr defTabSz="289321">
                        <a:defRPr sz="1800" b="0">
                          <a:solidFill>
                            <a:srgbClr val="000000"/>
                          </a:solidFill>
                        </a:defRPr>
                      </a:pPr>
                      <a:r>
                        <a:rPr sz="2400" dirty="0">
                          <a:solidFill>
                            <a:srgbClr val="FFFFFF"/>
                          </a:solidFill>
                          <a:latin typeface="+mn-lt"/>
                          <a:ea typeface="+mn-ea"/>
                          <a:cs typeface="+mn-cs"/>
                        </a:rPr>
                        <a:t> Attribute</a:t>
                      </a:r>
                    </a:p>
                  </a:txBody>
                  <a:tcPr marL="45720" marR="45720" horzOverflow="overflow"/>
                </a:tc>
                <a:tc>
                  <a:txBody>
                    <a:bodyPr/>
                    <a:lstStyle/>
                    <a:p>
                      <a:pPr algn="ctr" defTabSz="289321">
                        <a:defRPr sz="1800" b="0">
                          <a:solidFill>
                            <a:srgbClr val="000000"/>
                          </a:solidFill>
                        </a:defRPr>
                      </a:pPr>
                      <a:r>
                        <a:rPr sz="2400" dirty="0">
                          <a:solidFill>
                            <a:srgbClr val="FFFFFF"/>
                          </a:solidFill>
                          <a:latin typeface="+mn-lt"/>
                          <a:ea typeface="+mn-ea"/>
                          <a:cs typeface="+mn-cs"/>
                        </a:rPr>
                        <a:t>Question It Answers</a:t>
                      </a:r>
                    </a:p>
                  </a:txBody>
                  <a:tcPr marL="45720" marR="45720" horzOverflow="overflow"/>
                </a:tc>
                <a:extLst>
                  <a:ext uri="{0D108BD9-81ED-4DB2-BD59-A6C34878D82A}">
                    <a16:rowId xmlns:a16="http://schemas.microsoft.com/office/drawing/2014/main" val="10000"/>
                  </a:ext>
                </a:extLst>
              </a:tr>
              <a:tr h="904756">
                <a:tc>
                  <a:txBody>
                    <a:bodyPr/>
                    <a:lstStyle/>
                    <a:p>
                      <a:pPr defTabSz="289321">
                        <a:defRPr sz="1800"/>
                      </a:pPr>
                      <a:r>
                        <a:rPr sz="2200" dirty="0">
                          <a:latin typeface="+mn-lt"/>
                          <a:ea typeface="+mn-ea"/>
                          <a:cs typeface="+mn-cs"/>
                        </a:rPr>
                        <a:t> Stability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Does the surveillance system work well? Does it break down often?</a:t>
                      </a:r>
                    </a:p>
                  </a:txBody>
                  <a:tcPr marL="45720" marR="45720" horzOverflow="overflow">
                    <a:solidFill>
                      <a:srgbClr val="D9D9D9"/>
                    </a:solidFill>
                  </a:tcPr>
                </a:tc>
                <a:extLst>
                  <a:ext uri="{0D108BD9-81ED-4DB2-BD59-A6C34878D82A}">
                    <a16:rowId xmlns:a16="http://schemas.microsoft.com/office/drawing/2014/main" val="10001"/>
                  </a:ext>
                </a:extLst>
              </a:tr>
              <a:tr h="839542">
                <a:tc>
                  <a:txBody>
                    <a:bodyPr/>
                    <a:lstStyle/>
                    <a:p>
                      <a:pPr defTabSz="289321">
                        <a:defRPr sz="1800"/>
                      </a:pPr>
                      <a:r>
                        <a:rPr sz="2200" dirty="0">
                          <a:latin typeface="+mn-lt"/>
                          <a:ea typeface="+mn-ea"/>
                          <a:cs typeface="+mn-cs"/>
                        </a:rPr>
                        <a:t> Sensitivity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well does it capture the intended cases?</a:t>
                      </a:r>
                    </a:p>
                  </a:txBody>
                  <a:tcPr marL="45720" marR="45720" horzOverflow="overflow">
                    <a:solidFill>
                      <a:srgbClr val="D9D9D9"/>
                    </a:solidFill>
                  </a:tcPr>
                </a:tc>
                <a:extLst>
                  <a:ext uri="{0D108BD9-81ED-4DB2-BD59-A6C34878D82A}">
                    <a16:rowId xmlns:a16="http://schemas.microsoft.com/office/drawing/2014/main" val="10002"/>
                  </a:ext>
                </a:extLst>
              </a:tr>
              <a:tr h="542853">
                <a:tc>
                  <a:txBody>
                    <a:bodyPr/>
                    <a:lstStyle/>
                    <a:p>
                      <a:pPr defTabSz="289321">
                        <a:defRPr sz="1800"/>
                      </a:pPr>
                      <a:r>
                        <a:rPr sz="2200" dirty="0">
                          <a:latin typeface="+mn-lt"/>
                          <a:ea typeface="+mn-ea"/>
                          <a:cs typeface="+mn-cs"/>
                        </a:rPr>
                        <a:t> Predictive value  positive</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many of the reported cases meet the case definition?</a:t>
                      </a:r>
                    </a:p>
                  </a:txBody>
                  <a:tcPr marL="45720" marR="45720" horzOverflow="overflow">
                    <a:solidFill>
                      <a:srgbClr val="D9D9D9"/>
                    </a:solidFill>
                  </a:tcPr>
                </a:tc>
                <a:extLst>
                  <a:ext uri="{0D108BD9-81ED-4DB2-BD59-A6C34878D82A}">
                    <a16:rowId xmlns:a16="http://schemas.microsoft.com/office/drawing/2014/main" val="10003"/>
                  </a:ext>
                </a:extLst>
              </a:tr>
              <a:tr h="977136">
                <a:tc>
                  <a:txBody>
                    <a:bodyPr/>
                    <a:lstStyle/>
                    <a:p>
                      <a:pPr defTabSz="289321">
                        <a:defRPr sz="1800"/>
                      </a:pPr>
                      <a:r>
                        <a:rPr sz="2200" dirty="0">
                          <a:latin typeface="+mn-lt"/>
                          <a:ea typeface="+mn-ea"/>
                          <a:cs typeface="+mn-cs"/>
                        </a:rPr>
                        <a:t> </a:t>
                      </a:r>
                      <a:r>
                        <a:rPr sz="2200" dirty="0" err="1">
                          <a:latin typeface="+mn-lt"/>
                          <a:ea typeface="+mn-ea"/>
                          <a:cs typeface="+mn-cs"/>
                        </a:rPr>
                        <a:t>Representativene</a:t>
                      </a:r>
                      <a:r>
                        <a:rPr sz="2200" dirty="0">
                          <a:latin typeface="+mn-lt"/>
                          <a:ea typeface="+mn-ea"/>
                          <a:cs typeface="+mn-cs"/>
                        </a:rPr>
                        <a:t> ss</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How good is the system at representing the population under surveillance?</a:t>
                      </a:r>
                    </a:p>
                  </a:txBody>
                  <a:tcPr marL="45720" marR="45720" horzOverflow="overflow">
                    <a:solidFill>
                      <a:srgbClr val="D9D9D9"/>
                    </a:solidFill>
                  </a:tcPr>
                </a:tc>
                <a:extLst>
                  <a:ext uri="{0D108BD9-81ED-4DB2-BD59-A6C34878D82A}">
                    <a16:rowId xmlns:a16="http://schemas.microsoft.com/office/drawing/2014/main" val="10004"/>
                  </a:ext>
                </a:extLst>
              </a:tr>
              <a:tr h="542853">
                <a:tc>
                  <a:txBody>
                    <a:bodyPr/>
                    <a:lstStyle/>
                    <a:p>
                      <a:pPr defTabSz="289321">
                        <a:defRPr sz="1800"/>
                      </a:pPr>
                      <a:r>
                        <a:rPr sz="2200" dirty="0">
                          <a:latin typeface="+mn-lt"/>
                          <a:ea typeface="+mn-ea"/>
                          <a:cs typeface="+mn-cs"/>
                        </a:rPr>
                        <a:t> Acceptability</a:t>
                      </a:r>
                    </a:p>
                  </a:txBody>
                  <a:tcPr marL="45720" marR="45720" anchor="ctr" horzOverflow="overflow">
                    <a:solidFill>
                      <a:srgbClr val="D9D9D9"/>
                    </a:solidFill>
                  </a:tcPr>
                </a:tc>
                <a:tc>
                  <a:txBody>
                    <a:bodyPr/>
                    <a:lstStyle/>
                    <a:p>
                      <a:pPr defTabSz="289321">
                        <a:defRPr sz="1800"/>
                      </a:pPr>
                      <a:r>
                        <a:rPr sz="2200" dirty="0">
                          <a:latin typeface="+mn-lt"/>
                          <a:ea typeface="+mn-ea"/>
                          <a:cs typeface="+mn-cs"/>
                        </a:rPr>
                        <a:t>Will users actively participate and report their data?</a:t>
                      </a:r>
                    </a:p>
                  </a:txBody>
                  <a:tcPr marL="45720" marR="45720" horzOverflow="overflow">
                    <a:solidFill>
                      <a:srgbClr val="D9D9D9"/>
                    </a:solidFill>
                  </a:tcPr>
                </a:tc>
                <a:extLst>
                  <a:ext uri="{0D108BD9-81ED-4DB2-BD59-A6C34878D82A}">
                    <a16:rowId xmlns:a16="http://schemas.microsoft.com/office/drawing/2014/main" val="10005"/>
                  </a:ext>
                </a:extLst>
              </a:tr>
            </a:tbl>
          </a:graphicData>
        </a:graphic>
      </p:graphicFrame>
      <p:sp>
        <p:nvSpPr>
          <p:cNvPr id="2" name="Title 3">
            <a:extLst>
              <a:ext uri="{FF2B5EF4-FFF2-40B4-BE49-F238E27FC236}">
                <a16:creationId xmlns:a16="http://schemas.microsoft.com/office/drawing/2014/main" id="{5B861DB3-26E8-D993-EF65-46B1DAC2EC2D}"/>
              </a:ext>
            </a:extLst>
          </p:cNvPr>
          <p:cNvSpPr txBox="1">
            <a:spLocks/>
          </p:cNvSpPr>
          <p:nvPr/>
        </p:nvSpPr>
        <p:spPr>
          <a:xfrm>
            <a:off x="62576" y="77502"/>
            <a:ext cx="1040606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 Surveillance system characteristics (2)</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Title 1"/>
          <p:cNvSpPr txBox="1">
            <a:spLocks noGrp="1"/>
          </p:cNvSpPr>
          <p:nvPr>
            <p:ph type="title"/>
          </p:nvPr>
        </p:nvSpPr>
        <p:spPr>
          <a:xfrm>
            <a:off x="384885" y="557052"/>
            <a:ext cx="3264196" cy="902085"/>
          </a:xfrm>
          <a:prstGeom prst="rect">
            <a:avLst/>
          </a:prstGeom>
        </p:spPr>
        <p:txBody>
          <a:bodyPr>
            <a:noAutofit/>
          </a:bodyPr>
          <a:lstStyle/>
          <a:p>
            <a:r>
              <a:rPr b="1" dirty="0"/>
              <a:t>Notes to facilitators:</a:t>
            </a:r>
          </a:p>
        </p:txBody>
      </p:sp>
      <p:sp>
        <p:nvSpPr>
          <p:cNvPr id="313" name="Google Shape;308;p8"/>
          <p:cNvSpPr txBox="1">
            <a:spLocks noGrp="1"/>
          </p:cNvSpPr>
          <p:nvPr>
            <p:ph type="body" idx="1"/>
          </p:nvPr>
        </p:nvSpPr>
        <p:spPr>
          <a:xfrm>
            <a:off x="4273551" y="1556791"/>
            <a:ext cx="7295058" cy="4832898"/>
          </a:xfrm>
          <a:prstGeom prst="rect">
            <a:avLst/>
          </a:prstGeom>
        </p:spPr>
        <p:txBody>
          <a:bodyPr lIns="0" tIns="0" rIns="0" bIns="0"/>
          <a:lstStyle/>
          <a:p>
            <a:pPr marL="0" indent="0" algn="just">
              <a:buSzTx/>
              <a:buNone/>
              <a:defRPr sz="2400">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marL="0" indent="0" algn="just">
              <a:buSzTx/>
              <a:buNone/>
              <a:defRPr sz="2400">
                <a:solidFill>
                  <a:srgbClr val="FF0000"/>
                </a:solidFill>
              </a:defRPr>
            </a:pPr>
            <a:endParaRPr dirty="0"/>
          </a:p>
          <a:p>
            <a:pPr marL="0" indent="0" algn="just">
              <a:buSzTx/>
              <a:buNone/>
              <a:defRPr sz="2400">
                <a:solidFill>
                  <a:srgbClr val="FF0000"/>
                </a:solidFill>
              </a:defRPr>
            </a:pPr>
            <a:r>
              <a:rPr dirty="0"/>
              <a:t>Within this presentation you may find additional slides with “Notes to facilitators”: these will prompt you to complete and/or customize the content using your country-tailored information.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1" name="Public Health 101 Surveillance IconPicture 8" descr="Public Health 101 Surveillance IconPicture 8"/>
          <p:cNvPicPr>
            <a:picLocks noChangeAspect="1"/>
          </p:cNvPicPr>
          <p:nvPr/>
        </p:nvPicPr>
        <p:blipFill>
          <a:blip r:embed="rId3"/>
          <a:stretch>
            <a:fillRect/>
          </a:stretch>
        </p:blipFill>
        <p:spPr>
          <a:xfrm>
            <a:off x="6384032" y="2225071"/>
            <a:ext cx="2971054" cy="2589864"/>
          </a:xfrm>
          <a:prstGeom prst="rect">
            <a:avLst/>
          </a:prstGeom>
          <a:ln w="12700">
            <a:miter lim="400000"/>
          </a:ln>
        </p:spPr>
      </p:pic>
      <p:sp>
        <p:nvSpPr>
          <p:cNvPr id="462" name="Title 3"/>
          <p:cNvSpPr txBox="1">
            <a:spLocks noGrp="1"/>
          </p:cNvSpPr>
          <p:nvPr>
            <p:ph type="title"/>
          </p:nvPr>
        </p:nvSpPr>
        <p:spPr>
          <a:xfrm>
            <a:off x="389002" y="130166"/>
            <a:ext cx="3264196" cy="1874810"/>
          </a:xfrm>
          <a:prstGeom prst="rect">
            <a:avLst/>
          </a:prstGeom>
        </p:spPr>
        <p:txBody>
          <a:bodyPr>
            <a:noAutofit/>
          </a:bodyPr>
          <a:lstStyle/>
          <a:p>
            <a:r>
              <a:rPr b="1" dirty="0"/>
              <a:t>3. Public Health surveillance process &amp; information flow</a:t>
            </a:r>
          </a:p>
        </p:txBody>
      </p:sp>
      <p:sp>
        <p:nvSpPr>
          <p:cNvPr id="2" name="Rounded Rectangle 3">
            <a:extLst>
              <a:ext uri="{FF2B5EF4-FFF2-40B4-BE49-F238E27FC236}">
                <a16:creationId xmlns:a16="http://schemas.microsoft.com/office/drawing/2014/main" id="{0E29109D-F4CB-83DD-CAB9-9F9A23C35781}"/>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soportba foglalás 1">
            <a:extLst>
              <a:ext uri="{FF2B5EF4-FFF2-40B4-BE49-F238E27FC236}">
                <a16:creationId xmlns:a16="http://schemas.microsoft.com/office/drawing/2014/main" id="{9D7900D2-DBC9-54C0-FED3-AF563222824A}"/>
              </a:ext>
            </a:extLst>
          </p:cNvPr>
          <p:cNvGrpSpPr/>
          <p:nvPr/>
        </p:nvGrpSpPr>
        <p:grpSpPr>
          <a:xfrm>
            <a:off x="4412580" y="1778399"/>
            <a:ext cx="3366840" cy="3301202"/>
            <a:chOff x="4037165" y="2282623"/>
            <a:chExt cx="3366840" cy="3301202"/>
          </a:xfrm>
        </p:grpSpPr>
        <p:pic>
          <p:nvPicPr>
            <p:cNvPr id="468" name="Picture 2" descr="Picture 2"/>
            <p:cNvPicPr>
              <a:picLocks noChangeAspect="1"/>
            </p:cNvPicPr>
            <p:nvPr/>
          </p:nvPicPr>
          <p:blipFill>
            <a:blip r:embed="rId3"/>
            <a:stretch>
              <a:fillRect/>
            </a:stretch>
          </p:blipFill>
          <p:spPr>
            <a:xfrm>
              <a:off x="5391972" y="3383949"/>
              <a:ext cx="657226" cy="1098551"/>
            </a:xfrm>
            <a:prstGeom prst="rect">
              <a:avLst/>
            </a:prstGeom>
            <a:ln w="12700">
              <a:miter lim="400000"/>
            </a:ln>
          </p:spPr>
        </p:pic>
        <p:grpSp>
          <p:nvGrpSpPr>
            <p:cNvPr id="473" name="Group 4"/>
            <p:cNvGrpSpPr/>
            <p:nvPr/>
          </p:nvGrpSpPr>
          <p:grpSpPr>
            <a:xfrm>
              <a:off x="4037165" y="2282623"/>
              <a:ext cx="3366840" cy="3301202"/>
              <a:chOff x="0" y="0"/>
              <a:chExt cx="3366838" cy="3301201"/>
            </a:xfrm>
          </p:grpSpPr>
          <p:sp>
            <p:nvSpPr>
              <p:cNvPr id="469" name="Freeform 5"/>
              <p:cNvSpPr/>
              <p:nvPr/>
            </p:nvSpPr>
            <p:spPr>
              <a:xfrm rot="20951320">
                <a:off x="216475" y="1529141"/>
                <a:ext cx="1203303" cy="1674063"/>
              </a:xfrm>
              <a:custGeom>
                <a:avLst/>
                <a:gdLst/>
                <a:ahLst/>
                <a:cxnLst>
                  <a:cxn ang="0">
                    <a:pos x="wd2" y="hd2"/>
                  </a:cxn>
                  <a:cxn ang="5400000">
                    <a:pos x="wd2" y="hd2"/>
                  </a:cxn>
                  <a:cxn ang="10800000">
                    <a:pos x="wd2" y="hd2"/>
                  </a:cxn>
                  <a:cxn ang="16200000">
                    <a:pos x="wd2" y="hd2"/>
                  </a:cxn>
                </a:cxnLst>
                <a:rect l="0" t="0" r="r" b="b"/>
                <a:pathLst>
                  <a:path w="21600" h="21600" extrusionOk="0">
                    <a:moveTo>
                      <a:pt x="19534" y="21514"/>
                    </a:moveTo>
                    <a:lnTo>
                      <a:pt x="19993" y="21600"/>
                    </a:lnTo>
                    <a:lnTo>
                      <a:pt x="21600" y="18727"/>
                    </a:lnTo>
                    <a:lnTo>
                      <a:pt x="21162" y="18607"/>
                    </a:lnTo>
                    <a:lnTo>
                      <a:pt x="20452" y="18436"/>
                    </a:lnTo>
                    <a:lnTo>
                      <a:pt x="19993" y="18316"/>
                    </a:lnTo>
                    <a:lnTo>
                      <a:pt x="19597" y="18214"/>
                    </a:lnTo>
                    <a:lnTo>
                      <a:pt x="19200" y="18094"/>
                    </a:lnTo>
                    <a:lnTo>
                      <a:pt x="18866" y="17974"/>
                    </a:lnTo>
                    <a:lnTo>
                      <a:pt x="18449" y="17855"/>
                    </a:lnTo>
                    <a:lnTo>
                      <a:pt x="18094" y="17735"/>
                    </a:lnTo>
                    <a:lnTo>
                      <a:pt x="17697" y="17581"/>
                    </a:lnTo>
                    <a:lnTo>
                      <a:pt x="17322" y="17461"/>
                    </a:lnTo>
                    <a:lnTo>
                      <a:pt x="16946" y="17290"/>
                    </a:lnTo>
                    <a:lnTo>
                      <a:pt x="16591" y="17136"/>
                    </a:lnTo>
                    <a:lnTo>
                      <a:pt x="16299" y="17000"/>
                    </a:lnTo>
                    <a:lnTo>
                      <a:pt x="16028" y="16880"/>
                    </a:lnTo>
                    <a:lnTo>
                      <a:pt x="15673" y="16726"/>
                    </a:lnTo>
                    <a:lnTo>
                      <a:pt x="15360" y="16555"/>
                    </a:lnTo>
                    <a:lnTo>
                      <a:pt x="15005" y="16384"/>
                    </a:lnTo>
                    <a:lnTo>
                      <a:pt x="14692" y="16213"/>
                    </a:lnTo>
                    <a:lnTo>
                      <a:pt x="14442" y="16110"/>
                    </a:lnTo>
                    <a:lnTo>
                      <a:pt x="14170" y="15956"/>
                    </a:lnTo>
                    <a:lnTo>
                      <a:pt x="13795" y="15751"/>
                    </a:lnTo>
                    <a:lnTo>
                      <a:pt x="13461" y="15529"/>
                    </a:lnTo>
                    <a:lnTo>
                      <a:pt x="13002" y="15272"/>
                    </a:lnTo>
                    <a:lnTo>
                      <a:pt x="12605" y="14999"/>
                    </a:lnTo>
                    <a:lnTo>
                      <a:pt x="12167" y="14725"/>
                    </a:lnTo>
                    <a:lnTo>
                      <a:pt x="11770" y="14434"/>
                    </a:lnTo>
                    <a:lnTo>
                      <a:pt x="11353" y="14109"/>
                    </a:lnTo>
                    <a:lnTo>
                      <a:pt x="10727" y="13562"/>
                    </a:lnTo>
                    <a:lnTo>
                      <a:pt x="10372" y="13237"/>
                    </a:lnTo>
                    <a:lnTo>
                      <a:pt x="9997" y="12895"/>
                    </a:lnTo>
                    <a:lnTo>
                      <a:pt x="9621" y="12519"/>
                    </a:lnTo>
                    <a:lnTo>
                      <a:pt x="9308" y="12177"/>
                    </a:lnTo>
                    <a:lnTo>
                      <a:pt x="8953" y="11783"/>
                    </a:lnTo>
                    <a:lnTo>
                      <a:pt x="8598" y="11373"/>
                    </a:lnTo>
                    <a:lnTo>
                      <a:pt x="8327" y="10980"/>
                    </a:lnTo>
                    <a:lnTo>
                      <a:pt x="8056" y="10603"/>
                    </a:lnTo>
                    <a:lnTo>
                      <a:pt x="7826" y="10244"/>
                    </a:lnTo>
                    <a:lnTo>
                      <a:pt x="7617" y="9919"/>
                    </a:lnTo>
                    <a:lnTo>
                      <a:pt x="7367" y="9526"/>
                    </a:lnTo>
                    <a:lnTo>
                      <a:pt x="6991" y="8773"/>
                    </a:lnTo>
                    <a:lnTo>
                      <a:pt x="6803" y="8363"/>
                    </a:lnTo>
                    <a:lnTo>
                      <a:pt x="6637" y="8004"/>
                    </a:lnTo>
                    <a:lnTo>
                      <a:pt x="6490" y="7576"/>
                    </a:lnTo>
                    <a:lnTo>
                      <a:pt x="6323" y="7149"/>
                    </a:lnTo>
                    <a:lnTo>
                      <a:pt x="6177" y="6704"/>
                    </a:lnTo>
                    <a:lnTo>
                      <a:pt x="6073" y="6259"/>
                    </a:lnTo>
                    <a:lnTo>
                      <a:pt x="5969" y="5798"/>
                    </a:lnTo>
                    <a:lnTo>
                      <a:pt x="5927" y="5387"/>
                    </a:lnTo>
                    <a:lnTo>
                      <a:pt x="5864" y="4943"/>
                    </a:lnTo>
                    <a:lnTo>
                      <a:pt x="5843" y="4447"/>
                    </a:lnTo>
                    <a:lnTo>
                      <a:pt x="5843" y="3523"/>
                    </a:lnTo>
                    <a:lnTo>
                      <a:pt x="7367" y="3523"/>
                    </a:lnTo>
                    <a:lnTo>
                      <a:pt x="3819" y="0"/>
                    </a:lnTo>
                    <a:lnTo>
                      <a:pt x="0" y="3523"/>
                    </a:lnTo>
                    <a:lnTo>
                      <a:pt x="1440" y="3523"/>
                    </a:lnTo>
                    <a:lnTo>
                      <a:pt x="1440" y="4087"/>
                    </a:lnTo>
                    <a:lnTo>
                      <a:pt x="1461" y="4600"/>
                    </a:lnTo>
                    <a:lnTo>
                      <a:pt x="1523" y="5114"/>
                    </a:lnTo>
                    <a:lnTo>
                      <a:pt x="1565" y="5592"/>
                    </a:lnTo>
                    <a:lnTo>
                      <a:pt x="1628" y="6037"/>
                    </a:lnTo>
                    <a:lnTo>
                      <a:pt x="1711" y="6465"/>
                    </a:lnTo>
                    <a:lnTo>
                      <a:pt x="1816" y="6926"/>
                    </a:lnTo>
                    <a:lnTo>
                      <a:pt x="1920" y="7354"/>
                    </a:lnTo>
                    <a:lnTo>
                      <a:pt x="2024" y="7747"/>
                    </a:lnTo>
                    <a:lnTo>
                      <a:pt x="2170" y="8175"/>
                    </a:lnTo>
                    <a:lnTo>
                      <a:pt x="2358" y="8705"/>
                    </a:lnTo>
                    <a:lnTo>
                      <a:pt x="2504" y="9133"/>
                    </a:lnTo>
                    <a:lnTo>
                      <a:pt x="2692" y="9543"/>
                    </a:lnTo>
                    <a:lnTo>
                      <a:pt x="2880" y="9936"/>
                    </a:lnTo>
                    <a:lnTo>
                      <a:pt x="3130" y="10398"/>
                    </a:lnTo>
                    <a:lnTo>
                      <a:pt x="3360" y="10826"/>
                    </a:lnTo>
                    <a:lnTo>
                      <a:pt x="3861" y="11612"/>
                    </a:lnTo>
                    <a:lnTo>
                      <a:pt x="4174" y="12057"/>
                    </a:lnTo>
                    <a:lnTo>
                      <a:pt x="4466" y="12485"/>
                    </a:lnTo>
                    <a:lnTo>
                      <a:pt x="4758" y="12878"/>
                    </a:lnTo>
                    <a:lnTo>
                      <a:pt x="5050" y="13237"/>
                    </a:lnTo>
                    <a:lnTo>
                      <a:pt x="5677" y="13955"/>
                    </a:lnTo>
                    <a:lnTo>
                      <a:pt x="5990" y="14297"/>
                    </a:lnTo>
                    <a:lnTo>
                      <a:pt x="6365" y="14691"/>
                    </a:lnTo>
                    <a:lnTo>
                      <a:pt x="6741" y="15067"/>
                    </a:lnTo>
                    <a:lnTo>
                      <a:pt x="7158" y="15392"/>
                    </a:lnTo>
                    <a:lnTo>
                      <a:pt x="7555" y="15734"/>
                    </a:lnTo>
                    <a:lnTo>
                      <a:pt x="7930" y="16059"/>
                    </a:lnTo>
                    <a:lnTo>
                      <a:pt x="8306" y="16350"/>
                    </a:lnTo>
                    <a:lnTo>
                      <a:pt x="8661" y="16606"/>
                    </a:lnTo>
                    <a:lnTo>
                      <a:pt x="9120" y="16948"/>
                    </a:lnTo>
                    <a:lnTo>
                      <a:pt x="9600" y="17256"/>
                    </a:lnTo>
                    <a:lnTo>
                      <a:pt x="9976" y="17513"/>
                    </a:lnTo>
                    <a:lnTo>
                      <a:pt x="10414" y="17786"/>
                    </a:lnTo>
                    <a:lnTo>
                      <a:pt x="10873" y="18060"/>
                    </a:lnTo>
                    <a:lnTo>
                      <a:pt x="11353" y="18333"/>
                    </a:lnTo>
                    <a:lnTo>
                      <a:pt x="12292" y="18847"/>
                    </a:lnTo>
                    <a:lnTo>
                      <a:pt x="12814" y="19120"/>
                    </a:lnTo>
                    <a:lnTo>
                      <a:pt x="13231" y="19325"/>
                    </a:lnTo>
                    <a:lnTo>
                      <a:pt x="13670" y="19531"/>
                    </a:lnTo>
                    <a:lnTo>
                      <a:pt x="13983" y="19667"/>
                    </a:lnTo>
                    <a:lnTo>
                      <a:pt x="14254" y="19821"/>
                    </a:lnTo>
                    <a:lnTo>
                      <a:pt x="14504" y="19924"/>
                    </a:lnTo>
                    <a:lnTo>
                      <a:pt x="14734" y="20010"/>
                    </a:lnTo>
                    <a:lnTo>
                      <a:pt x="15005" y="20112"/>
                    </a:lnTo>
                    <a:lnTo>
                      <a:pt x="15339" y="20215"/>
                    </a:lnTo>
                    <a:lnTo>
                      <a:pt x="15652" y="20317"/>
                    </a:lnTo>
                    <a:lnTo>
                      <a:pt x="15944" y="20437"/>
                    </a:lnTo>
                    <a:lnTo>
                      <a:pt x="16195" y="20523"/>
                    </a:lnTo>
                    <a:lnTo>
                      <a:pt x="16487" y="20642"/>
                    </a:lnTo>
                    <a:lnTo>
                      <a:pt x="16800" y="20745"/>
                    </a:lnTo>
                    <a:lnTo>
                      <a:pt x="17134" y="20848"/>
                    </a:lnTo>
                    <a:lnTo>
                      <a:pt x="17468" y="20984"/>
                    </a:lnTo>
                    <a:lnTo>
                      <a:pt x="17781" y="21053"/>
                    </a:lnTo>
                    <a:lnTo>
                      <a:pt x="18031" y="21138"/>
                    </a:lnTo>
                    <a:lnTo>
                      <a:pt x="18365" y="21224"/>
                    </a:lnTo>
                    <a:lnTo>
                      <a:pt x="18678" y="21309"/>
                    </a:lnTo>
                    <a:lnTo>
                      <a:pt x="19012" y="21395"/>
                    </a:lnTo>
                    <a:lnTo>
                      <a:pt x="19242" y="21446"/>
                    </a:lnTo>
                    <a:lnTo>
                      <a:pt x="19534" y="21514"/>
                    </a:lnTo>
                    <a:close/>
                  </a:path>
                </a:pathLst>
              </a:custGeom>
              <a:solidFill>
                <a:srgbClr val="FF00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dirty="0"/>
              </a:p>
            </p:txBody>
          </p:sp>
          <p:sp>
            <p:nvSpPr>
              <p:cNvPr id="470" name="Freeform 6"/>
              <p:cNvSpPr/>
              <p:nvPr/>
            </p:nvSpPr>
            <p:spPr>
              <a:xfrm rot="20951320">
                <a:off x="1935146" y="98227"/>
                <a:ext cx="1205628" cy="1672738"/>
              </a:xfrm>
              <a:custGeom>
                <a:avLst/>
                <a:gdLst/>
                <a:ahLst/>
                <a:cxnLst>
                  <a:cxn ang="0">
                    <a:pos x="wd2" y="hd2"/>
                  </a:cxn>
                  <a:cxn ang="5400000">
                    <a:pos x="wd2" y="hd2"/>
                  </a:cxn>
                  <a:cxn ang="10800000">
                    <a:pos x="wd2" y="hd2"/>
                  </a:cxn>
                  <a:cxn ang="16200000">
                    <a:pos x="wd2" y="hd2"/>
                  </a:cxn>
                </a:cxnLst>
                <a:rect l="0" t="0" r="r" b="b"/>
                <a:pathLst>
                  <a:path w="21600" h="21600" extrusionOk="0">
                    <a:moveTo>
                      <a:pt x="2062" y="68"/>
                    </a:moveTo>
                    <a:lnTo>
                      <a:pt x="1604" y="0"/>
                    </a:lnTo>
                    <a:lnTo>
                      <a:pt x="0" y="2858"/>
                    </a:lnTo>
                    <a:lnTo>
                      <a:pt x="458" y="2995"/>
                    </a:lnTo>
                    <a:lnTo>
                      <a:pt x="812" y="3064"/>
                    </a:lnTo>
                    <a:lnTo>
                      <a:pt x="1146" y="3166"/>
                    </a:lnTo>
                    <a:lnTo>
                      <a:pt x="1604" y="3269"/>
                    </a:lnTo>
                    <a:lnTo>
                      <a:pt x="2000" y="3389"/>
                    </a:lnTo>
                    <a:lnTo>
                      <a:pt x="2416" y="3492"/>
                    </a:lnTo>
                    <a:lnTo>
                      <a:pt x="2729" y="3611"/>
                    </a:lnTo>
                    <a:lnTo>
                      <a:pt x="3166" y="3748"/>
                    </a:lnTo>
                    <a:lnTo>
                      <a:pt x="3499" y="3851"/>
                    </a:lnTo>
                    <a:lnTo>
                      <a:pt x="3916" y="4005"/>
                    </a:lnTo>
                    <a:lnTo>
                      <a:pt x="4291" y="4125"/>
                    </a:lnTo>
                    <a:lnTo>
                      <a:pt x="4666" y="4296"/>
                    </a:lnTo>
                    <a:lnTo>
                      <a:pt x="4999" y="4450"/>
                    </a:lnTo>
                    <a:lnTo>
                      <a:pt x="5311" y="4587"/>
                    </a:lnTo>
                    <a:lnTo>
                      <a:pt x="5561" y="4707"/>
                    </a:lnTo>
                    <a:lnTo>
                      <a:pt x="5916" y="4861"/>
                    </a:lnTo>
                    <a:lnTo>
                      <a:pt x="6228" y="5032"/>
                    </a:lnTo>
                    <a:lnTo>
                      <a:pt x="6582" y="5203"/>
                    </a:lnTo>
                    <a:lnTo>
                      <a:pt x="6915" y="5374"/>
                    </a:lnTo>
                    <a:lnTo>
                      <a:pt x="7144" y="5477"/>
                    </a:lnTo>
                    <a:lnTo>
                      <a:pt x="7436" y="5631"/>
                    </a:lnTo>
                    <a:lnTo>
                      <a:pt x="7790" y="5836"/>
                    </a:lnTo>
                    <a:lnTo>
                      <a:pt x="8144" y="6059"/>
                    </a:lnTo>
                    <a:lnTo>
                      <a:pt x="8603" y="6333"/>
                    </a:lnTo>
                    <a:lnTo>
                      <a:pt x="8998" y="6590"/>
                    </a:lnTo>
                    <a:lnTo>
                      <a:pt x="9415" y="6863"/>
                    </a:lnTo>
                    <a:lnTo>
                      <a:pt x="9831" y="7154"/>
                    </a:lnTo>
                    <a:lnTo>
                      <a:pt x="10227" y="7480"/>
                    </a:lnTo>
                    <a:lnTo>
                      <a:pt x="10540" y="7753"/>
                    </a:lnTo>
                    <a:lnTo>
                      <a:pt x="10873" y="8044"/>
                    </a:lnTo>
                    <a:lnTo>
                      <a:pt x="11227" y="8352"/>
                    </a:lnTo>
                    <a:lnTo>
                      <a:pt x="11602" y="8712"/>
                    </a:lnTo>
                    <a:lnTo>
                      <a:pt x="11977" y="9088"/>
                    </a:lnTo>
                    <a:lnTo>
                      <a:pt x="12289" y="9414"/>
                    </a:lnTo>
                    <a:lnTo>
                      <a:pt x="12643" y="9807"/>
                    </a:lnTo>
                    <a:lnTo>
                      <a:pt x="12977" y="10218"/>
                    </a:lnTo>
                    <a:lnTo>
                      <a:pt x="13247" y="10612"/>
                    </a:lnTo>
                    <a:lnTo>
                      <a:pt x="13518" y="10988"/>
                    </a:lnTo>
                    <a:lnTo>
                      <a:pt x="13768" y="11348"/>
                    </a:lnTo>
                    <a:lnTo>
                      <a:pt x="13976" y="11690"/>
                    </a:lnTo>
                    <a:lnTo>
                      <a:pt x="14206" y="12084"/>
                    </a:lnTo>
                    <a:lnTo>
                      <a:pt x="14393" y="12460"/>
                    </a:lnTo>
                    <a:lnTo>
                      <a:pt x="14581" y="12820"/>
                    </a:lnTo>
                    <a:lnTo>
                      <a:pt x="14768" y="13248"/>
                    </a:lnTo>
                    <a:lnTo>
                      <a:pt x="14935" y="13590"/>
                    </a:lnTo>
                    <a:lnTo>
                      <a:pt x="15101" y="14035"/>
                    </a:lnTo>
                    <a:lnTo>
                      <a:pt x="15268" y="14463"/>
                    </a:lnTo>
                    <a:lnTo>
                      <a:pt x="15393" y="14891"/>
                    </a:lnTo>
                    <a:lnTo>
                      <a:pt x="15497" y="15336"/>
                    </a:lnTo>
                    <a:lnTo>
                      <a:pt x="15601" y="15815"/>
                    </a:lnTo>
                    <a:lnTo>
                      <a:pt x="15664" y="16226"/>
                    </a:lnTo>
                    <a:lnTo>
                      <a:pt x="15705" y="16654"/>
                    </a:lnTo>
                    <a:lnTo>
                      <a:pt x="15747" y="17150"/>
                    </a:lnTo>
                    <a:lnTo>
                      <a:pt x="15747" y="18074"/>
                    </a:lnTo>
                    <a:lnTo>
                      <a:pt x="14206" y="18074"/>
                    </a:lnTo>
                    <a:lnTo>
                      <a:pt x="17747" y="21600"/>
                    </a:lnTo>
                    <a:lnTo>
                      <a:pt x="21600" y="18074"/>
                    </a:lnTo>
                    <a:lnTo>
                      <a:pt x="20121" y="18074"/>
                    </a:lnTo>
                    <a:lnTo>
                      <a:pt x="20121" y="17509"/>
                    </a:lnTo>
                    <a:lnTo>
                      <a:pt x="20100" y="17013"/>
                    </a:lnTo>
                    <a:lnTo>
                      <a:pt x="20059" y="16482"/>
                    </a:lnTo>
                    <a:lnTo>
                      <a:pt x="19934" y="15558"/>
                    </a:lnTo>
                    <a:lnTo>
                      <a:pt x="19871" y="15130"/>
                    </a:lnTo>
                    <a:lnTo>
                      <a:pt x="19746" y="14668"/>
                    </a:lnTo>
                    <a:lnTo>
                      <a:pt x="19642" y="14257"/>
                    </a:lnTo>
                    <a:lnTo>
                      <a:pt x="19538" y="13864"/>
                    </a:lnTo>
                    <a:lnTo>
                      <a:pt x="19413" y="13436"/>
                    </a:lnTo>
                    <a:lnTo>
                      <a:pt x="19225" y="12888"/>
                    </a:lnTo>
                    <a:lnTo>
                      <a:pt x="19059" y="12477"/>
                    </a:lnTo>
                    <a:lnTo>
                      <a:pt x="18871" y="12067"/>
                    </a:lnTo>
                    <a:lnTo>
                      <a:pt x="18684" y="11673"/>
                    </a:lnTo>
                    <a:lnTo>
                      <a:pt x="18455" y="11194"/>
                    </a:lnTo>
                    <a:lnTo>
                      <a:pt x="18205" y="10766"/>
                    </a:lnTo>
                    <a:lnTo>
                      <a:pt x="17955" y="10372"/>
                    </a:lnTo>
                    <a:lnTo>
                      <a:pt x="17726" y="9978"/>
                    </a:lnTo>
                    <a:lnTo>
                      <a:pt x="17392" y="9533"/>
                    </a:lnTo>
                    <a:lnTo>
                      <a:pt x="17101" y="9123"/>
                    </a:lnTo>
                    <a:lnTo>
                      <a:pt x="16830" y="8729"/>
                    </a:lnTo>
                    <a:lnTo>
                      <a:pt x="16518" y="8352"/>
                    </a:lnTo>
                    <a:lnTo>
                      <a:pt x="16226" y="8010"/>
                    </a:lnTo>
                    <a:lnTo>
                      <a:pt x="15893" y="7634"/>
                    </a:lnTo>
                    <a:lnTo>
                      <a:pt x="15580" y="7308"/>
                    </a:lnTo>
                    <a:lnTo>
                      <a:pt x="15205" y="6915"/>
                    </a:lnTo>
                    <a:lnTo>
                      <a:pt x="14830" y="6538"/>
                    </a:lnTo>
                    <a:lnTo>
                      <a:pt x="14435" y="6196"/>
                    </a:lnTo>
                    <a:lnTo>
                      <a:pt x="13268" y="5237"/>
                    </a:lnTo>
                    <a:lnTo>
                      <a:pt x="12935" y="4981"/>
                    </a:lnTo>
                    <a:lnTo>
                      <a:pt x="12477" y="4638"/>
                    </a:lnTo>
                    <a:lnTo>
                      <a:pt x="11998" y="4347"/>
                    </a:lnTo>
                    <a:lnTo>
                      <a:pt x="11623" y="4074"/>
                    </a:lnTo>
                    <a:lnTo>
                      <a:pt x="10706" y="3526"/>
                    </a:lnTo>
                    <a:lnTo>
                      <a:pt x="10227" y="3252"/>
                    </a:lnTo>
                    <a:lnTo>
                      <a:pt x="9748" y="2995"/>
                    </a:lnTo>
                    <a:lnTo>
                      <a:pt x="9290" y="2739"/>
                    </a:lnTo>
                    <a:lnTo>
                      <a:pt x="8790" y="2465"/>
                    </a:lnTo>
                    <a:lnTo>
                      <a:pt x="7915" y="2054"/>
                    </a:lnTo>
                    <a:lnTo>
                      <a:pt x="7603" y="1917"/>
                    </a:lnTo>
                    <a:lnTo>
                      <a:pt x="7332" y="1780"/>
                    </a:lnTo>
                    <a:lnTo>
                      <a:pt x="7103" y="1660"/>
                    </a:lnTo>
                    <a:lnTo>
                      <a:pt x="6853" y="1592"/>
                    </a:lnTo>
                    <a:lnTo>
                      <a:pt x="6582" y="1489"/>
                    </a:lnTo>
                    <a:lnTo>
                      <a:pt x="6270" y="1386"/>
                    </a:lnTo>
                    <a:lnTo>
                      <a:pt x="5936" y="1267"/>
                    </a:lnTo>
                    <a:lnTo>
                      <a:pt x="5645" y="1147"/>
                    </a:lnTo>
                    <a:lnTo>
                      <a:pt x="5416" y="1061"/>
                    </a:lnTo>
                    <a:lnTo>
                      <a:pt x="5124" y="941"/>
                    </a:lnTo>
                    <a:lnTo>
                      <a:pt x="4791" y="839"/>
                    </a:lnTo>
                    <a:lnTo>
                      <a:pt x="4478" y="736"/>
                    </a:lnTo>
                    <a:lnTo>
                      <a:pt x="4124" y="616"/>
                    </a:lnTo>
                    <a:lnTo>
                      <a:pt x="3833" y="531"/>
                    </a:lnTo>
                    <a:lnTo>
                      <a:pt x="3562" y="445"/>
                    </a:lnTo>
                    <a:lnTo>
                      <a:pt x="3249" y="359"/>
                    </a:lnTo>
                    <a:lnTo>
                      <a:pt x="2916" y="274"/>
                    </a:lnTo>
                    <a:lnTo>
                      <a:pt x="2604" y="205"/>
                    </a:lnTo>
                    <a:lnTo>
                      <a:pt x="2354" y="137"/>
                    </a:lnTo>
                    <a:lnTo>
                      <a:pt x="2062" y="68"/>
                    </a:lnTo>
                    <a:close/>
                  </a:path>
                </a:pathLst>
              </a:custGeom>
              <a:solidFill>
                <a:srgbClr val="0000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dirty="0"/>
              </a:p>
            </p:txBody>
          </p:sp>
          <p:sp>
            <p:nvSpPr>
              <p:cNvPr id="471" name="Freeform 7"/>
              <p:cNvSpPr/>
              <p:nvPr/>
            </p:nvSpPr>
            <p:spPr>
              <a:xfrm rot="20951320">
                <a:off x="92166" y="262970"/>
                <a:ext cx="1717176" cy="1145202"/>
              </a:xfrm>
              <a:custGeom>
                <a:avLst/>
                <a:gdLst/>
                <a:ahLst/>
                <a:cxnLst>
                  <a:cxn ang="0">
                    <a:pos x="wd2" y="hd2"/>
                  </a:cxn>
                  <a:cxn ang="5400000">
                    <a:pos x="wd2" y="hd2"/>
                  </a:cxn>
                  <a:cxn ang="10800000">
                    <a:pos x="wd2" y="hd2"/>
                  </a:cxn>
                  <a:cxn ang="16200000">
                    <a:pos x="wd2" y="hd2"/>
                  </a:cxn>
                </a:cxnLst>
                <a:rect l="0" t="0" r="r" b="b"/>
                <a:pathLst>
                  <a:path w="21600" h="21600" extrusionOk="0">
                    <a:moveTo>
                      <a:pt x="0" y="19950"/>
                    </a:moveTo>
                    <a:lnTo>
                      <a:pt x="2939" y="21600"/>
                    </a:lnTo>
                    <a:lnTo>
                      <a:pt x="3013" y="21250"/>
                    </a:lnTo>
                    <a:lnTo>
                      <a:pt x="3100" y="20875"/>
                    </a:lnTo>
                    <a:lnTo>
                      <a:pt x="3217" y="20425"/>
                    </a:lnTo>
                    <a:lnTo>
                      <a:pt x="3334" y="20000"/>
                    </a:lnTo>
                    <a:lnTo>
                      <a:pt x="3451" y="19600"/>
                    </a:lnTo>
                    <a:lnTo>
                      <a:pt x="3554" y="19275"/>
                    </a:lnTo>
                    <a:lnTo>
                      <a:pt x="3685" y="18825"/>
                    </a:lnTo>
                    <a:lnTo>
                      <a:pt x="3802" y="18475"/>
                    </a:lnTo>
                    <a:lnTo>
                      <a:pt x="3949" y="18075"/>
                    </a:lnTo>
                    <a:lnTo>
                      <a:pt x="4080" y="17675"/>
                    </a:lnTo>
                    <a:lnTo>
                      <a:pt x="4256" y="17300"/>
                    </a:lnTo>
                    <a:lnTo>
                      <a:pt x="4402" y="16950"/>
                    </a:lnTo>
                    <a:lnTo>
                      <a:pt x="4665" y="16350"/>
                    </a:lnTo>
                    <a:lnTo>
                      <a:pt x="4811" y="16000"/>
                    </a:lnTo>
                    <a:lnTo>
                      <a:pt x="4987" y="15675"/>
                    </a:lnTo>
                    <a:lnTo>
                      <a:pt x="5148" y="15325"/>
                    </a:lnTo>
                    <a:lnTo>
                      <a:pt x="5323" y="15000"/>
                    </a:lnTo>
                    <a:lnTo>
                      <a:pt x="5440" y="14750"/>
                    </a:lnTo>
                    <a:lnTo>
                      <a:pt x="5586" y="14450"/>
                    </a:lnTo>
                    <a:lnTo>
                      <a:pt x="5791" y="14100"/>
                    </a:lnTo>
                    <a:lnTo>
                      <a:pt x="6025" y="13750"/>
                    </a:lnTo>
                    <a:lnTo>
                      <a:pt x="6288" y="13275"/>
                    </a:lnTo>
                    <a:lnTo>
                      <a:pt x="6552" y="12875"/>
                    </a:lnTo>
                    <a:lnTo>
                      <a:pt x="6830" y="12425"/>
                    </a:lnTo>
                    <a:lnTo>
                      <a:pt x="7107" y="12025"/>
                    </a:lnTo>
                    <a:lnTo>
                      <a:pt x="7444" y="11600"/>
                    </a:lnTo>
                    <a:lnTo>
                      <a:pt x="7707" y="11275"/>
                    </a:lnTo>
                    <a:lnTo>
                      <a:pt x="7999" y="10950"/>
                    </a:lnTo>
                    <a:lnTo>
                      <a:pt x="8307" y="10600"/>
                    </a:lnTo>
                    <a:lnTo>
                      <a:pt x="8672" y="10200"/>
                    </a:lnTo>
                    <a:lnTo>
                      <a:pt x="9038" y="9825"/>
                    </a:lnTo>
                    <a:lnTo>
                      <a:pt x="9389" y="9500"/>
                    </a:lnTo>
                    <a:lnTo>
                      <a:pt x="9784" y="9150"/>
                    </a:lnTo>
                    <a:lnTo>
                      <a:pt x="10193" y="8775"/>
                    </a:lnTo>
                    <a:lnTo>
                      <a:pt x="10588" y="8500"/>
                    </a:lnTo>
                    <a:lnTo>
                      <a:pt x="10968" y="8250"/>
                    </a:lnTo>
                    <a:lnTo>
                      <a:pt x="11319" y="8000"/>
                    </a:lnTo>
                    <a:lnTo>
                      <a:pt x="11656" y="7775"/>
                    </a:lnTo>
                    <a:lnTo>
                      <a:pt x="12050" y="7525"/>
                    </a:lnTo>
                    <a:lnTo>
                      <a:pt x="12431" y="7325"/>
                    </a:lnTo>
                    <a:lnTo>
                      <a:pt x="12811" y="7150"/>
                    </a:lnTo>
                    <a:lnTo>
                      <a:pt x="13220" y="6950"/>
                    </a:lnTo>
                    <a:lnTo>
                      <a:pt x="13571" y="6800"/>
                    </a:lnTo>
                    <a:lnTo>
                      <a:pt x="14010" y="6625"/>
                    </a:lnTo>
                    <a:lnTo>
                      <a:pt x="14434" y="6450"/>
                    </a:lnTo>
                    <a:lnTo>
                      <a:pt x="14873" y="6325"/>
                    </a:lnTo>
                    <a:lnTo>
                      <a:pt x="15326" y="6225"/>
                    </a:lnTo>
                    <a:lnTo>
                      <a:pt x="15794" y="6100"/>
                    </a:lnTo>
                    <a:lnTo>
                      <a:pt x="16204" y="6050"/>
                    </a:lnTo>
                    <a:lnTo>
                      <a:pt x="16642" y="6000"/>
                    </a:lnTo>
                    <a:lnTo>
                      <a:pt x="17140" y="5975"/>
                    </a:lnTo>
                    <a:lnTo>
                      <a:pt x="18061" y="5975"/>
                    </a:lnTo>
                    <a:lnTo>
                      <a:pt x="18061" y="7525"/>
                    </a:lnTo>
                    <a:lnTo>
                      <a:pt x="21600" y="3925"/>
                    </a:lnTo>
                    <a:lnTo>
                      <a:pt x="18061" y="0"/>
                    </a:lnTo>
                    <a:lnTo>
                      <a:pt x="18061" y="1475"/>
                    </a:lnTo>
                    <a:lnTo>
                      <a:pt x="17505" y="1475"/>
                    </a:lnTo>
                    <a:lnTo>
                      <a:pt x="16993" y="1500"/>
                    </a:lnTo>
                    <a:lnTo>
                      <a:pt x="16467" y="1550"/>
                    </a:lnTo>
                    <a:lnTo>
                      <a:pt x="15999" y="1625"/>
                    </a:lnTo>
                    <a:lnTo>
                      <a:pt x="15546" y="1675"/>
                    </a:lnTo>
                    <a:lnTo>
                      <a:pt x="15121" y="1750"/>
                    </a:lnTo>
                    <a:lnTo>
                      <a:pt x="14639" y="1850"/>
                    </a:lnTo>
                    <a:lnTo>
                      <a:pt x="14229" y="1975"/>
                    </a:lnTo>
                    <a:lnTo>
                      <a:pt x="13835" y="2075"/>
                    </a:lnTo>
                    <a:lnTo>
                      <a:pt x="13410" y="2225"/>
                    </a:lnTo>
                    <a:lnTo>
                      <a:pt x="12855" y="2400"/>
                    </a:lnTo>
                    <a:lnTo>
                      <a:pt x="12445" y="2575"/>
                    </a:lnTo>
                    <a:lnTo>
                      <a:pt x="12036" y="2775"/>
                    </a:lnTo>
                    <a:lnTo>
                      <a:pt x="11641" y="2950"/>
                    </a:lnTo>
                    <a:lnTo>
                      <a:pt x="11173" y="3200"/>
                    </a:lnTo>
                    <a:lnTo>
                      <a:pt x="10734" y="3450"/>
                    </a:lnTo>
                    <a:lnTo>
                      <a:pt x="9944" y="3950"/>
                    </a:lnTo>
                    <a:lnTo>
                      <a:pt x="9491" y="4275"/>
                    </a:lnTo>
                    <a:lnTo>
                      <a:pt x="9082" y="4575"/>
                    </a:lnTo>
                    <a:lnTo>
                      <a:pt x="8687" y="4850"/>
                    </a:lnTo>
                    <a:lnTo>
                      <a:pt x="8307" y="5175"/>
                    </a:lnTo>
                    <a:lnTo>
                      <a:pt x="7956" y="5450"/>
                    </a:lnTo>
                    <a:lnTo>
                      <a:pt x="7605" y="5800"/>
                    </a:lnTo>
                    <a:lnTo>
                      <a:pt x="7254" y="6125"/>
                    </a:lnTo>
                    <a:lnTo>
                      <a:pt x="6859" y="6525"/>
                    </a:lnTo>
                    <a:lnTo>
                      <a:pt x="6493" y="6900"/>
                    </a:lnTo>
                    <a:lnTo>
                      <a:pt x="6157" y="7300"/>
                    </a:lnTo>
                    <a:lnTo>
                      <a:pt x="5806" y="7725"/>
                    </a:lnTo>
                    <a:lnTo>
                      <a:pt x="5192" y="8475"/>
                    </a:lnTo>
                    <a:lnTo>
                      <a:pt x="4928" y="8850"/>
                    </a:lnTo>
                    <a:lnTo>
                      <a:pt x="4592" y="9300"/>
                    </a:lnTo>
                    <a:lnTo>
                      <a:pt x="4285" y="9800"/>
                    </a:lnTo>
                    <a:lnTo>
                      <a:pt x="4022" y="10175"/>
                    </a:lnTo>
                    <a:lnTo>
                      <a:pt x="3744" y="10650"/>
                    </a:lnTo>
                    <a:lnTo>
                      <a:pt x="3481" y="11125"/>
                    </a:lnTo>
                    <a:lnTo>
                      <a:pt x="3203" y="11600"/>
                    </a:lnTo>
                    <a:lnTo>
                      <a:pt x="2939" y="12100"/>
                    </a:lnTo>
                    <a:lnTo>
                      <a:pt x="2691" y="12575"/>
                    </a:lnTo>
                    <a:lnTo>
                      <a:pt x="2413" y="13075"/>
                    </a:lnTo>
                    <a:lnTo>
                      <a:pt x="2208" y="13525"/>
                    </a:lnTo>
                    <a:lnTo>
                      <a:pt x="2004" y="13950"/>
                    </a:lnTo>
                    <a:lnTo>
                      <a:pt x="1872" y="14250"/>
                    </a:lnTo>
                    <a:lnTo>
                      <a:pt x="1711" y="14550"/>
                    </a:lnTo>
                    <a:lnTo>
                      <a:pt x="1609" y="14800"/>
                    </a:lnTo>
                    <a:lnTo>
                      <a:pt x="1521" y="15050"/>
                    </a:lnTo>
                    <a:lnTo>
                      <a:pt x="1419" y="15325"/>
                    </a:lnTo>
                    <a:lnTo>
                      <a:pt x="1214" y="15975"/>
                    </a:lnTo>
                    <a:lnTo>
                      <a:pt x="1097" y="16250"/>
                    </a:lnTo>
                    <a:lnTo>
                      <a:pt x="994" y="16500"/>
                    </a:lnTo>
                    <a:lnTo>
                      <a:pt x="892" y="16825"/>
                    </a:lnTo>
                    <a:lnTo>
                      <a:pt x="775" y="17150"/>
                    </a:lnTo>
                    <a:lnTo>
                      <a:pt x="687" y="17500"/>
                    </a:lnTo>
                    <a:lnTo>
                      <a:pt x="556" y="17850"/>
                    </a:lnTo>
                    <a:lnTo>
                      <a:pt x="468" y="18150"/>
                    </a:lnTo>
                    <a:lnTo>
                      <a:pt x="380" y="18425"/>
                    </a:lnTo>
                    <a:lnTo>
                      <a:pt x="307" y="18750"/>
                    </a:lnTo>
                    <a:lnTo>
                      <a:pt x="205" y="19075"/>
                    </a:lnTo>
                    <a:lnTo>
                      <a:pt x="132" y="19400"/>
                    </a:lnTo>
                    <a:lnTo>
                      <a:pt x="88" y="19650"/>
                    </a:lnTo>
                    <a:lnTo>
                      <a:pt x="0" y="19950"/>
                    </a:lnTo>
                    <a:close/>
                  </a:path>
                </a:pathLst>
              </a:custGeom>
              <a:solidFill>
                <a:srgbClr val="FF00FF"/>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dirty="0"/>
              </a:p>
            </p:txBody>
          </p:sp>
          <p:sp>
            <p:nvSpPr>
              <p:cNvPr id="472" name="Freeform 8"/>
              <p:cNvSpPr/>
              <p:nvPr/>
            </p:nvSpPr>
            <p:spPr>
              <a:xfrm rot="20951320">
                <a:off x="1557371" y="1898001"/>
                <a:ext cx="1717177" cy="1146528"/>
              </a:xfrm>
              <a:custGeom>
                <a:avLst/>
                <a:gdLst/>
                <a:ahLst/>
                <a:cxnLst>
                  <a:cxn ang="0">
                    <a:pos x="wd2" y="hd2"/>
                  </a:cxn>
                  <a:cxn ang="5400000">
                    <a:pos x="wd2" y="hd2"/>
                  </a:cxn>
                  <a:cxn ang="10800000">
                    <a:pos x="wd2" y="hd2"/>
                  </a:cxn>
                  <a:cxn ang="16200000">
                    <a:pos x="wd2" y="hd2"/>
                  </a:cxn>
                </a:cxnLst>
                <a:rect l="0" t="0" r="r" b="b"/>
                <a:pathLst>
                  <a:path w="21600" h="21600" extrusionOk="0">
                    <a:moveTo>
                      <a:pt x="21600" y="1648"/>
                    </a:moveTo>
                    <a:lnTo>
                      <a:pt x="18675" y="0"/>
                    </a:lnTo>
                    <a:lnTo>
                      <a:pt x="18500" y="699"/>
                    </a:lnTo>
                    <a:lnTo>
                      <a:pt x="18383" y="1174"/>
                    </a:lnTo>
                    <a:lnTo>
                      <a:pt x="18280" y="1573"/>
                    </a:lnTo>
                    <a:lnTo>
                      <a:pt x="18163" y="1998"/>
                    </a:lnTo>
                    <a:lnTo>
                      <a:pt x="18046" y="2322"/>
                    </a:lnTo>
                    <a:lnTo>
                      <a:pt x="17915" y="2747"/>
                    </a:lnTo>
                    <a:lnTo>
                      <a:pt x="17798" y="3121"/>
                    </a:lnTo>
                    <a:lnTo>
                      <a:pt x="17651" y="3521"/>
                    </a:lnTo>
                    <a:lnTo>
                      <a:pt x="17520" y="3895"/>
                    </a:lnTo>
                    <a:lnTo>
                      <a:pt x="17359" y="4295"/>
                    </a:lnTo>
                    <a:lnTo>
                      <a:pt x="17198" y="4645"/>
                    </a:lnTo>
                    <a:lnTo>
                      <a:pt x="16935" y="5244"/>
                    </a:lnTo>
                    <a:lnTo>
                      <a:pt x="16789" y="5569"/>
                    </a:lnTo>
                    <a:lnTo>
                      <a:pt x="16628" y="5893"/>
                    </a:lnTo>
                    <a:lnTo>
                      <a:pt x="16452" y="6268"/>
                    </a:lnTo>
                    <a:lnTo>
                      <a:pt x="16277" y="6592"/>
                    </a:lnTo>
                    <a:lnTo>
                      <a:pt x="16174" y="6842"/>
                    </a:lnTo>
                    <a:lnTo>
                      <a:pt x="16014" y="7142"/>
                    </a:lnTo>
                    <a:lnTo>
                      <a:pt x="15809" y="7491"/>
                    </a:lnTo>
                    <a:lnTo>
                      <a:pt x="15589" y="7841"/>
                    </a:lnTo>
                    <a:lnTo>
                      <a:pt x="15326" y="8315"/>
                    </a:lnTo>
                    <a:lnTo>
                      <a:pt x="15063" y="8715"/>
                    </a:lnTo>
                    <a:lnTo>
                      <a:pt x="14785" y="9164"/>
                    </a:lnTo>
                    <a:lnTo>
                      <a:pt x="14493" y="9564"/>
                    </a:lnTo>
                    <a:lnTo>
                      <a:pt x="14156" y="9988"/>
                    </a:lnTo>
                    <a:lnTo>
                      <a:pt x="13893" y="10313"/>
                    </a:lnTo>
                    <a:lnTo>
                      <a:pt x="13615" y="10638"/>
                    </a:lnTo>
                    <a:lnTo>
                      <a:pt x="13293" y="10987"/>
                    </a:lnTo>
                    <a:lnTo>
                      <a:pt x="12942" y="11362"/>
                    </a:lnTo>
                    <a:lnTo>
                      <a:pt x="12562" y="11761"/>
                    </a:lnTo>
                    <a:lnTo>
                      <a:pt x="12226" y="12086"/>
                    </a:lnTo>
                    <a:lnTo>
                      <a:pt x="11831" y="12436"/>
                    </a:lnTo>
                    <a:lnTo>
                      <a:pt x="11422" y="12785"/>
                    </a:lnTo>
                    <a:lnTo>
                      <a:pt x="11027" y="13060"/>
                    </a:lnTo>
                    <a:lnTo>
                      <a:pt x="10646" y="13335"/>
                    </a:lnTo>
                    <a:lnTo>
                      <a:pt x="10281" y="13584"/>
                    </a:lnTo>
                    <a:lnTo>
                      <a:pt x="9944" y="13809"/>
                    </a:lnTo>
                    <a:lnTo>
                      <a:pt x="9550" y="14059"/>
                    </a:lnTo>
                    <a:lnTo>
                      <a:pt x="9184" y="14234"/>
                    </a:lnTo>
                    <a:lnTo>
                      <a:pt x="8804" y="14433"/>
                    </a:lnTo>
                    <a:lnTo>
                      <a:pt x="8394" y="14633"/>
                    </a:lnTo>
                    <a:lnTo>
                      <a:pt x="8029" y="14783"/>
                    </a:lnTo>
                    <a:lnTo>
                      <a:pt x="7605" y="14958"/>
                    </a:lnTo>
                    <a:lnTo>
                      <a:pt x="7166" y="15108"/>
                    </a:lnTo>
                    <a:lnTo>
                      <a:pt x="6742" y="15257"/>
                    </a:lnTo>
                    <a:lnTo>
                      <a:pt x="6288" y="15357"/>
                    </a:lnTo>
                    <a:lnTo>
                      <a:pt x="5820" y="15482"/>
                    </a:lnTo>
                    <a:lnTo>
                      <a:pt x="4972" y="15582"/>
                    </a:lnTo>
                    <a:lnTo>
                      <a:pt x="4460" y="15607"/>
                    </a:lnTo>
                    <a:lnTo>
                      <a:pt x="3539" y="15607"/>
                    </a:lnTo>
                    <a:lnTo>
                      <a:pt x="3539" y="14059"/>
                    </a:lnTo>
                    <a:lnTo>
                      <a:pt x="0" y="17655"/>
                    </a:lnTo>
                    <a:lnTo>
                      <a:pt x="3539" y="21600"/>
                    </a:lnTo>
                    <a:lnTo>
                      <a:pt x="3539" y="20102"/>
                    </a:lnTo>
                    <a:lnTo>
                      <a:pt x="4109" y="20102"/>
                    </a:lnTo>
                    <a:lnTo>
                      <a:pt x="4607" y="20077"/>
                    </a:lnTo>
                    <a:lnTo>
                      <a:pt x="5133" y="20002"/>
                    </a:lnTo>
                    <a:lnTo>
                      <a:pt x="5601" y="19952"/>
                    </a:lnTo>
                    <a:lnTo>
                      <a:pt x="6054" y="19902"/>
                    </a:lnTo>
                    <a:lnTo>
                      <a:pt x="6493" y="19827"/>
                    </a:lnTo>
                    <a:lnTo>
                      <a:pt x="6961" y="19702"/>
                    </a:lnTo>
                    <a:lnTo>
                      <a:pt x="7371" y="19602"/>
                    </a:lnTo>
                    <a:lnTo>
                      <a:pt x="7765" y="19502"/>
                    </a:lnTo>
                    <a:lnTo>
                      <a:pt x="8204" y="19353"/>
                    </a:lnTo>
                    <a:lnTo>
                      <a:pt x="8745" y="19153"/>
                    </a:lnTo>
                    <a:lnTo>
                      <a:pt x="9155" y="19003"/>
                    </a:lnTo>
                    <a:lnTo>
                      <a:pt x="9579" y="18803"/>
                    </a:lnTo>
                    <a:lnTo>
                      <a:pt x="9974" y="18603"/>
                    </a:lnTo>
                    <a:lnTo>
                      <a:pt x="10442" y="18379"/>
                    </a:lnTo>
                    <a:lnTo>
                      <a:pt x="10866" y="18129"/>
                    </a:lnTo>
                    <a:lnTo>
                      <a:pt x="11656" y="17630"/>
                    </a:lnTo>
                    <a:lnTo>
                      <a:pt x="12109" y="17305"/>
                    </a:lnTo>
                    <a:lnTo>
                      <a:pt x="12518" y="17005"/>
                    </a:lnTo>
                    <a:lnTo>
                      <a:pt x="12913" y="16731"/>
                    </a:lnTo>
                    <a:lnTo>
                      <a:pt x="13293" y="16406"/>
                    </a:lnTo>
                    <a:lnTo>
                      <a:pt x="13630" y="16131"/>
                    </a:lnTo>
                    <a:lnTo>
                      <a:pt x="14010" y="15782"/>
                    </a:lnTo>
                    <a:lnTo>
                      <a:pt x="14346" y="15432"/>
                    </a:lnTo>
                    <a:lnTo>
                      <a:pt x="14741" y="15058"/>
                    </a:lnTo>
                    <a:lnTo>
                      <a:pt x="15121" y="14683"/>
                    </a:lnTo>
                    <a:lnTo>
                      <a:pt x="15458" y="14258"/>
                    </a:lnTo>
                    <a:lnTo>
                      <a:pt x="15794" y="13859"/>
                    </a:lnTo>
                    <a:lnTo>
                      <a:pt x="16116" y="13484"/>
                    </a:lnTo>
                    <a:lnTo>
                      <a:pt x="16408" y="13085"/>
                    </a:lnTo>
                    <a:lnTo>
                      <a:pt x="16672" y="12735"/>
                    </a:lnTo>
                    <a:lnTo>
                      <a:pt x="17008" y="12261"/>
                    </a:lnTo>
                    <a:lnTo>
                      <a:pt x="17315" y="11786"/>
                    </a:lnTo>
                    <a:lnTo>
                      <a:pt x="17578" y="11387"/>
                    </a:lnTo>
                    <a:lnTo>
                      <a:pt x="17856" y="10937"/>
                    </a:lnTo>
                    <a:lnTo>
                      <a:pt x="18119" y="10463"/>
                    </a:lnTo>
                    <a:lnTo>
                      <a:pt x="18412" y="9988"/>
                    </a:lnTo>
                    <a:lnTo>
                      <a:pt x="18675" y="9489"/>
                    </a:lnTo>
                    <a:lnTo>
                      <a:pt x="18909" y="9015"/>
                    </a:lnTo>
                    <a:lnTo>
                      <a:pt x="19202" y="8490"/>
                    </a:lnTo>
                    <a:lnTo>
                      <a:pt x="19406" y="8066"/>
                    </a:lnTo>
                    <a:lnTo>
                      <a:pt x="19611" y="7616"/>
                    </a:lnTo>
                    <a:lnTo>
                      <a:pt x="19743" y="7317"/>
                    </a:lnTo>
                    <a:lnTo>
                      <a:pt x="19889" y="7017"/>
                    </a:lnTo>
                    <a:lnTo>
                      <a:pt x="20006" y="6767"/>
                    </a:lnTo>
                    <a:lnTo>
                      <a:pt x="20079" y="6542"/>
                    </a:lnTo>
                    <a:lnTo>
                      <a:pt x="20196" y="6268"/>
                    </a:lnTo>
                    <a:lnTo>
                      <a:pt x="20284" y="5918"/>
                    </a:lnTo>
                    <a:lnTo>
                      <a:pt x="20401" y="5594"/>
                    </a:lnTo>
                    <a:lnTo>
                      <a:pt x="20518" y="5319"/>
                    </a:lnTo>
                    <a:lnTo>
                      <a:pt x="20606" y="5094"/>
                    </a:lnTo>
                    <a:lnTo>
                      <a:pt x="20723" y="4745"/>
                    </a:lnTo>
                    <a:lnTo>
                      <a:pt x="20927" y="4095"/>
                    </a:lnTo>
                    <a:lnTo>
                      <a:pt x="21059" y="3746"/>
                    </a:lnTo>
                    <a:lnTo>
                      <a:pt x="21132" y="3446"/>
                    </a:lnTo>
                    <a:lnTo>
                      <a:pt x="21220" y="3171"/>
                    </a:lnTo>
                    <a:lnTo>
                      <a:pt x="21395" y="2522"/>
                    </a:lnTo>
                    <a:lnTo>
                      <a:pt x="21468" y="2172"/>
                    </a:lnTo>
                    <a:lnTo>
                      <a:pt x="21527" y="1948"/>
                    </a:lnTo>
                    <a:lnTo>
                      <a:pt x="21600" y="1648"/>
                    </a:lnTo>
                    <a:close/>
                  </a:path>
                </a:pathLst>
              </a:custGeom>
              <a:solidFill>
                <a:srgbClr val="00FF00"/>
              </a:solidFill>
              <a:ln w="12700" cap="flat">
                <a:noFill/>
                <a:miter lim="400000"/>
              </a:ln>
              <a:effectLst/>
            </p:spPr>
            <p:txBody>
              <a:bodyPr wrap="square" lIns="45719" tIns="45719" rIns="45719" bIns="45719" numCol="1" anchor="t">
                <a:noAutofit/>
              </a:bodyPr>
              <a:lstStyle/>
              <a:p>
                <a:pPr>
                  <a:defRPr>
                    <a:latin typeface="+mn-lt"/>
                    <a:ea typeface="+mn-ea"/>
                    <a:cs typeface="+mn-cs"/>
                    <a:sym typeface="Source Sans Pro Regular"/>
                  </a:defRPr>
                </a:pPr>
                <a:endParaRPr dirty="0"/>
              </a:p>
            </p:txBody>
          </p:sp>
        </p:grpSp>
      </p:grpSp>
      <p:sp>
        <p:nvSpPr>
          <p:cNvPr id="474" name="Text Box 9"/>
          <p:cNvSpPr txBox="1"/>
          <p:nvPr/>
        </p:nvSpPr>
        <p:spPr>
          <a:xfrm>
            <a:off x="7779421" y="1884863"/>
            <a:ext cx="2438300" cy="1005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2800">
                <a:latin typeface="+mn-lt"/>
                <a:ea typeface="+mn-ea"/>
                <a:cs typeface="+mn-cs"/>
                <a:sym typeface="Source Sans Pro Regular"/>
              </a:defRPr>
            </a:pPr>
            <a:r>
              <a:rPr dirty="0"/>
              <a:t>Reporting /</a:t>
            </a:r>
            <a:endParaRPr sz="2400" dirty="0">
              <a:latin typeface="Times Roman"/>
              <a:ea typeface="Times Roman"/>
              <a:cs typeface="Times Roman"/>
              <a:sym typeface="Times Roman"/>
            </a:endParaRPr>
          </a:p>
          <a:p>
            <a:pPr>
              <a:defRPr sz="2800">
                <a:latin typeface="+mn-lt"/>
                <a:ea typeface="+mn-ea"/>
                <a:cs typeface="+mn-cs"/>
                <a:sym typeface="Source Sans Pro Regular"/>
              </a:defRPr>
            </a:pPr>
            <a:r>
              <a:rPr dirty="0"/>
              <a:t> Data Collection</a:t>
            </a:r>
          </a:p>
        </p:txBody>
      </p:sp>
      <p:sp>
        <p:nvSpPr>
          <p:cNvPr id="475" name="Text Box 10"/>
          <p:cNvSpPr txBox="1"/>
          <p:nvPr/>
        </p:nvSpPr>
        <p:spPr>
          <a:xfrm>
            <a:off x="7740935" y="3859628"/>
            <a:ext cx="1402081"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Analysis,</a:t>
            </a:r>
          </a:p>
        </p:txBody>
      </p:sp>
      <p:sp>
        <p:nvSpPr>
          <p:cNvPr id="476" name="Text Box 11"/>
          <p:cNvSpPr txBox="1"/>
          <p:nvPr/>
        </p:nvSpPr>
        <p:spPr>
          <a:xfrm>
            <a:off x="7642175" y="4362650"/>
            <a:ext cx="2179067"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Interpretation</a:t>
            </a:r>
          </a:p>
        </p:txBody>
      </p:sp>
      <p:sp>
        <p:nvSpPr>
          <p:cNvPr id="477" name="Text Box 12"/>
          <p:cNvSpPr txBox="1"/>
          <p:nvPr/>
        </p:nvSpPr>
        <p:spPr>
          <a:xfrm>
            <a:off x="3265692" y="4249665"/>
            <a:ext cx="1780225"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nSpc>
                <a:spcPct val="75000"/>
              </a:lnSpc>
              <a:defRPr sz="2800">
                <a:latin typeface="+mn-lt"/>
                <a:ea typeface="+mn-ea"/>
                <a:cs typeface="+mn-cs"/>
                <a:sym typeface="Source Sans Pro Regular"/>
              </a:defRPr>
            </a:lvl1pPr>
          </a:lstStyle>
          <a:p>
            <a:r>
              <a:rPr dirty="0"/>
              <a:t>Action!</a:t>
            </a:r>
          </a:p>
        </p:txBody>
      </p:sp>
      <p:sp>
        <p:nvSpPr>
          <p:cNvPr id="478" name="Text Box 13"/>
          <p:cNvSpPr txBox="1"/>
          <p:nvPr/>
        </p:nvSpPr>
        <p:spPr>
          <a:xfrm>
            <a:off x="2818367" y="2329439"/>
            <a:ext cx="2067561"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nSpc>
                <a:spcPct val="75000"/>
              </a:lnSpc>
              <a:defRPr sz="2800">
                <a:latin typeface="+mn-lt"/>
                <a:ea typeface="+mn-ea"/>
                <a:cs typeface="+mn-cs"/>
                <a:sym typeface="Source Sans Pro Regular"/>
              </a:defRPr>
            </a:lvl1pPr>
          </a:lstStyle>
          <a:p>
            <a:r>
              <a:rPr dirty="0"/>
              <a:t>Evaluation </a:t>
            </a:r>
          </a:p>
        </p:txBody>
      </p:sp>
      <p:sp>
        <p:nvSpPr>
          <p:cNvPr id="479" name="Text Box 9"/>
          <p:cNvSpPr txBox="1"/>
          <p:nvPr/>
        </p:nvSpPr>
        <p:spPr>
          <a:xfrm>
            <a:off x="4429385" y="1266100"/>
            <a:ext cx="3244800"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nSpc>
                <a:spcPct val="75000"/>
              </a:lnSpc>
              <a:defRPr sz="2800">
                <a:latin typeface="+mn-lt"/>
                <a:ea typeface="+mn-ea"/>
                <a:cs typeface="+mn-cs"/>
                <a:sym typeface="Source Sans Pro Regular"/>
              </a:defRPr>
            </a:lvl1pPr>
          </a:lstStyle>
          <a:p>
            <a:r>
              <a:rPr dirty="0"/>
              <a:t>Diagnosis / Detection</a:t>
            </a:r>
          </a:p>
        </p:txBody>
      </p:sp>
      <p:sp>
        <p:nvSpPr>
          <p:cNvPr id="480" name="Text Box 11"/>
          <p:cNvSpPr txBox="1"/>
          <p:nvPr/>
        </p:nvSpPr>
        <p:spPr>
          <a:xfrm>
            <a:off x="2744524" y="5237606"/>
            <a:ext cx="7613417" cy="548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nSpc>
                <a:spcPct val="75000"/>
              </a:lnSpc>
              <a:defRPr sz="2800">
                <a:latin typeface="+mn-lt"/>
                <a:ea typeface="+mn-ea"/>
                <a:cs typeface="+mn-cs"/>
                <a:sym typeface="Source Sans Pro Regular"/>
              </a:defRPr>
            </a:lvl1pPr>
          </a:lstStyle>
          <a:p>
            <a:r>
              <a:rPr dirty="0"/>
              <a:t>Communicating/Disseminating Information</a:t>
            </a:r>
          </a:p>
        </p:txBody>
      </p:sp>
      <p:sp>
        <p:nvSpPr>
          <p:cNvPr id="4" name="Title 3">
            <a:extLst>
              <a:ext uri="{FF2B5EF4-FFF2-40B4-BE49-F238E27FC236}">
                <a16:creationId xmlns:a16="http://schemas.microsoft.com/office/drawing/2014/main" id="{EA00EBC1-627A-6768-D14B-A95CF51320C8}"/>
              </a:ext>
            </a:extLst>
          </p:cNvPr>
          <p:cNvSpPr txBox="1">
            <a:spLocks/>
          </p:cNvSpPr>
          <p:nvPr/>
        </p:nvSpPr>
        <p:spPr>
          <a:xfrm>
            <a:off x="62576" y="77502"/>
            <a:ext cx="1040606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The surveillance cycle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4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4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47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 grpId="0" animBg="1" advAuto="0"/>
      <p:bldP spid="475" grpId="0" animBg="1" advAuto="0"/>
      <p:bldP spid="476" grpId="0" animBg="1" advAuto="0"/>
      <p:bldP spid="477" grpId="0" animBg="1" advAuto="0"/>
      <p:bldP spid="478" grpId="0" animBg="1" advAuto="0"/>
      <p:bldP spid="479"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6" name="Group 29"/>
          <p:cNvGrpSpPr/>
          <p:nvPr/>
        </p:nvGrpSpPr>
        <p:grpSpPr>
          <a:xfrm>
            <a:off x="1751380" y="1474985"/>
            <a:ext cx="9541496" cy="4618245"/>
            <a:chOff x="0" y="0"/>
            <a:chExt cx="9541493" cy="4618243"/>
          </a:xfrm>
        </p:grpSpPr>
        <p:sp>
          <p:nvSpPr>
            <p:cNvPr id="486" name="Line 29"/>
            <p:cNvSpPr/>
            <p:nvPr/>
          </p:nvSpPr>
          <p:spPr>
            <a:xfrm>
              <a:off x="100918" y="952029"/>
              <a:ext cx="7859143" cy="1528"/>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dirty="0"/>
            </a:p>
          </p:txBody>
        </p:sp>
        <p:sp>
          <p:nvSpPr>
            <p:cNvPr id="487" name="Oval 3"/>
            <p:cNvSpPr/>
            <p:nvPr/>
          </p:nvSpPr>
          <p:spPr>
            <a:xfrm rot="10800000" flipH="1">
              <a:off x="3399799" y="1232756"/>
              <a:ext cx="1659391" cy="866593"/>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88" name="Oval 4"/>
            <p:cNvSpPr/>
            <p:nvPr/>
          </p:nvSpPr>
          <p:spPr>
            <a:xfrm rot="10800000" flipH="1">
              <a:off x="4993364" y="2691314"/>
              <a:ext cx="838881"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89" name="Oval 5"/>
            <p:cNvSpPr/>
            <p:nvPr/>
          </p:nvSpPr>
          <p:spPr>
            <a:xfrm rot="10800000" flipH="1">
              <a:off x="2672667" y="2691314"/>
              <a:ext cx="768465" cy="454658"/>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0" name="Oval 6"/>
            <p:cNvSpPr/>
            <p:nvPr/>
          </p:nvSpPr>
          <p:spPr>
            <a:xfrm rot="10800000" flipH="1">
              <a:off x="5905723"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1" name="Oval 7"/>
            <p:cNvSpPr/>
            <p:nvPr/>
          </p:nvSpPr>
          <p:spPr>
            <a:xfrm rot="10800000" flipH="1">
              <a:off x="201136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2" name="Oval 8"/>
            <p:cNvSpPr/>
            <p:nvPr/>
          </p:nvSpPr>
          <p:spPr>
            <a:xfrm rot="10800000" flipH="1">
              <a:off x="2787478" y="3863045"/>
              <a:ext cx="555681"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3" name="Oval 9"/>
            <p:cNvSpPr/>
            <p:nvPr/>
          </p:nvSpPr>
          <p:spPr>
            <a:xfrm rot="10800000" flipH="1">
              <a:off x="3554410"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4" name="Oval 10"/>
            <p:cNvSpPr/>
            <p:nvPr/>
          </p:nvSpPr>
          <p:spPr>
            <a:xfrm rot="10800000" flipH="1">
              <a:off x="4436152"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5" name="Oval 11"/>
            <p:cNvSpPr/>
            <p:nvPr/>
          </p:nvSpPr>
          <p:spPr>
            <a:xfrm rot="10800000" flipH="1">
              <a:off x="5170937" y="3863045"/>
              <a:ext cx="555683" cy="35243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496" name="Line 16"/>
            <p:cNvSpPr/>
            <p:nvPr/>
          </p:nvSpPr>
          <p:spPr>
            <a:xfrm flipV="1">
              <a:off x="5440359"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497" name="Line 17"/>
            <p:cNvSpPr/>
            <p:nvPr/>
          </p:nvSpPr>
          <p:spPr>
            <a:xfrm flipH="1" flipV="1">
              <a:off x="5725089" y="3203947"/>
              <a:ext cx="45771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498" name="Line 18"/>
            <p:cNvSpPr/>
            <p:nvPr/>
          </p:nvSpPr>
          <p:spPr>
            <a:xfrm flipV="1">
              <a:off x="3260496" y="2105451"/>
              <a:ext cx="563336" cy="50500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499" name="Line 19"/>
            <p:cNvSpPr/>
            <p:nvPr/>
          </p:nvSpPr>
          <p:spPr>
            <a:xfrm flipH="1" flipV="1">
              <a:off x="4844877" y="2105451"/>
              <a:ext cx="465365" cy="512632"/>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500" name="Rectangle 28"/>
            <p:cNvSpPr txBox="1"/>
            <p:nvPr/>
          </p:nvSpPr>
          <p:spPr>
            <a:xfrm>
              <a:off x="3820805" y="1373120"/>
              <a:ext cx="828092" cy="5461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450" tIns="44450" rIns="44450" bIns="44450" numCol="1" anchor="t">
              <a:spAutoFit/>
            </a:bodyPr>
            <a:lstStyle>
              <a:lvl1pPr algn="ctr" defTabSz="762000">
                <a:defRPr sz="2800">
                  <a:latin typeface="+mn-lt"/>
                  <a:ea typeface="+mn-ea"/>
                  <a:cs typeface="+mn-cs"/>
                  <a:sym typeface="Source Sans Pro Regular"/>
                </a:defRPr>
              </a:lvl1pPr>
            </a:lstStyle>
            <a:p>
              <a:r>
                <a:rPr dirty="0"/>
                <a:t>MOH</a:t>
              </a:r>
            </a:p>
          </p:txBody>
        </p:sp>
        <p:sp>
          <p:nvSpPr>
            <p:cNvPr id="501" name="Line 32"/>
            <p:cNvSpPr/>
            <p:nvPr/>
          </p:nvSpPr>
          <p:spPr>
            <a:xfrm flipV="1">
              <a:off x="4217248" y="732331"/>
              <a:ext cx="1" cy="439399"/>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502" name="Rectangle 34"/>
            <p:cNvSpPr txBox="1"/>
            <p:nvPr/>
          </p:nvSpPr>
          <p:spPr>
            <a:xfrm>
              <a:off x="61232" y="0"/>
              <a:ext cx="1818363" cy="8284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lvl1pPr algn="ctr" defTabSz="762000">
                <a:defRPr sz="2000">
                  <a:latin typeface="+mn-lt"/>
                  <a:ea typeface="+mn-ea"/>
                  <a:cs typeface="+mn-cs"/>
                  <a:sym typeface="Source Sans Pro Regular"/>
                </a:defRPr>
              </a:lvl1pPr>
            </a:lstStyle>
            <a:p>
              <a:r>
                <a:rPr sz="2400" dirty="0"/>
                <a:t>International Level</a:t>
              </a:r>
            </a:p>
          </p:txBody>
        </p:sp>
        <p:sp>
          <p:nvSpPr>
            <p:cNvPr id="503" name="Rectangle 36"/>
            <p:cNvSpPr txBox="1"/>
            <p:nvPr/>
          </p:nvSpPr>
          <p:spPr>
            <a:xfrm>
              <a:off x="45924" y="3789811"/>
              <a:ext cx="1772442" cy="8284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lvl1pPr algn="ctr" defTabSz="762000">
                <a:defRPr sz="2000">
                  <a:latin typeface="+mn-lt"/>
                  <a:ea typeface="+mn-ea"/>
                  <a:cs typeface="+mn-cs"/>
                  <a:sym typeface="Source Sans Pro Regular"/>
                </a:defRPr>
              </a:lvl1pPr>
            </a:lstStyle>
            <a:p>
              <a:r>
                <a:rPr sz="2400" dirty="0"/>
                <a:t>Local / District Level</a:t>
              </a:r>
            </a:p>
          </p:txBody>
        </p:sp>
        <p:sp>
          <p:nvSpPr>
            <p:cNvPr id="504" name="Rectangle 37"/>
            <p:cNvSpPr txBox="1"/>
            <p:nvPr/>
          </p:nvSpPr>
          <p:spPr>
            <a:xfrm>
              <a:off x="0" y="2618082"/>
              <a:ext cx="2038803" cy="8284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lvl1pPr indent="57150" algn="ctr" defTabSz="762000">
                <a:defRPr sz="2000">
                  <a:latin typeface="+mn-lt"/>
                  <a:ea typeface="+mn-ea"/>
                  <a:cs typeface="+mn-cs"/>
                  <a:sym typeface="Source Sans Pro Regular"/>
                </a:defRPr>
              </a:lvl1pPr>
            </a:lstStyle>
            <a:p>
              <a:r>
                <a:rPr sz="2400" dirty="0"/>
                <a:t>Intermediate Level</a:t>
              </a:r>
            </a:p>
          </p:txBody>
        </p:sp>
        <p:sp>
          <p:nvSpPr>
            <p:cNvPr id="505" name="Rectangle 38"/>
            <p:cNvSpPr txBox="1"/>
            <p:nvPr/>
          </p:nvSpPr>
          <p:spPr>
            <a:xfrm>
              <a:off x="0" y="1429571"/>
              <a:ext cx="1818366" cy="4591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lvl1pPr indent="57150" algn="ctr" defTabSz="762000">
                <a:defRPr sz="2000">
                  <a:latin typeface="+mn-lt"/>
                  <a:ea typeface="+mn-ea"/>
                  <a:cs typeface="+mn-cs"/>
                  <a:sym typeface="Source Sans Pro Regular"/>
                </a:defRPr>
              </a:lvl1pPr>
            </a:lstStyle>
            <a:p>
              <a:r>
                <a:rPr sz="2400" dirty="0"/>
                <a:t>Central Level</a:t>
              </a:r>
            </a:p>
          </p:txBody>
        </p:sp>
        <p:sp>
          <p:nvSpPr>
            <p:cNvPr id="506" name="Line 39"/>
            <p:cNvSpPr/>
            <p:nvPr/>
          </p:nvSpPr>
          <p:spPr>
            <a:xfrm>
              <a:off x="100918" y="2323625"/>
              <a:ext cx="7859143" cy="1525"/>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dirty="0"/>
            </a:p>
          </p:txBody>
        </p:sp>
        <p:sp>
          <p:nvSpPr>
            <p:cNvPr id="507" name="Line 40"/>
            <p:cNvSpPr/>
            <p:nvPr/>
          </p:nvSpPr>
          <p:spPr>
            <a:xfrm>
              <a:off x="100918" y="3684540"/>
              <a:ext cx="7859143" cy="1525"/>
            </a:xfrm>
            <a:prstGeom prst="line">
              <a:avLst/>
            </a:prstGeom>
            <a:noFill/>
            <a:ln w="25400" cap="flat">
              <a:solidFill>
                <a:srgbClr val="003366"/>
              </a:solidFill>
              <a:prstDash val="dash"/>
              <a:round/>
            </a:ln>
            <a:effectLst/>
          </p:spPr>
          <p:txBody>
            <a:bodyPr wrap="square" lIns="45719" tIns="45719" rIns="45719" bIns="45719" numCol="1" anchor="t">
              <a:noAutofit/>
            </a:bodyPr>
            <a:lstStyle/>
            <a:p>
              <a:endParaRPr dirty="0"/>
            </a:p>
          </p:txBody>
        </p:sp>
        <p:sp>
          <p:nvSpPr>
            <p:cNvPr id="508" name="Line 16"/>
            <p:cNvSpPr/>
            <p:nvPr/>
          </p:nvSpPr>
          <p:spPr>
            <a:xfrm flipV="1">
              <a:off x="3081392" y="3203947"/>
              <a:ext cx="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509" name="Line 15"/>
            <p:cNvSpPr/>
            <p:nvPr/>
          </p:nvSpPr>
          <p:spPr>
            <a:xfrm flipV="1">
              <a:off x="2289967" y="3203947"/>
              <a:ext cx="525066"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510" name="Line 17"/>
            <p:cNvSpPr/>
            <p:nvPr/>
          </p:nvSpPr>
          <p:spPr>
            <a:xfrm flipH="1" flipV="1">
              <a:off x="3375307" y="3203947"/>
              <a:ext cx="459241"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sp>
          <p:nvSpPr>
            <p:cNvPr id="511" name="Oval 3"/>
            <p:cNvSpPr/>
            <p:nvPr/>
          </p:nvSpPr>
          <p:spPr>
            <a:xfrm rot="10800000" flipH="1">
              <a:off x="3554410" y="73232"/>
              <a:ext cx="1322615" cy="614855"/>
            </a:xfrm>
            <a:prstGeom prst="ellipse">
              <a:avLst/>
            </a:prstGeom>
            <a:solidFill>
              <a:srgbClr val="00A000">
                <a:alpha val="50195"/>
              </a:srgbClr>
            </a:solidFill>
            <a:ln w="12700"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sp>
          <p:nvSpPr>
            <p:cNvPr id="512" name="Rectangle 28"/>
            <p:cNvSpPr txBox="1"/>
            <p:nvPr/>
          </p:nvSpPr>
          <p:spPr>
            <a:xfrm>
              <a:off x="3875954" y="146466"/>
              <a:ext cx="742290" cy="482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4450" tIns="44450" rIns="44450" bIns="44450" numCol="1" anchor="t">
              <a:spAutoFit/>
            </a:bodyPr>
            <a:lstStyle>
              <a:lvl1pPr algn="ctr" defTabSz="762000">
                <a:defRPr sz="2400">
                  <a:latin typeface="+mn-lt"/>
                  <a:ea typeface="+mn-ea"/>
                  <a:cs typeface="+mn-cs"/>
                  <a:sym typeface="Source Sans Pro Regular"/>
                </a:defRPr>
              </a:lvl1pPr>
            </a:lstStyle>
            <a:p>
              <a:r>
                <a:rPr dirty="0"/>
                <a:t>WHO</a:t>
              </a:r>
            </a:p>
          </p:txBody>
        </p:sp>
        <p:sp>
          <p:nvSpPr>
            <p:cNvPr id="513" name="Rectangle 38"/>
            <p:cNvSpPr txBox="1"/>
            <p:nvPr/>
          </p:nvSpPr>
          <p:spPr>
            <a:xfrm>
              <a:off x="5105225" y="32015"/>
              <a:ext cx="4436268" cy="8284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lvl1pPr indent="57150" defTabSz="762000">
                <a:defRPr sz="2000">
                  <a:latin typeface="+mn-lt"/>
                  <a:ea typeface="+mn-ea"/>
                  <a:cs typeface="+mn-cs"/>
                  <a:sym typeface="Source Sans Pro Regular"/>
                </a:defRPr>
              </a:lvl1pPr>
            </a:lstStyle>
            <a:p>
              <a:r>
                <a:rPr sz="2400" dirty="0"/>
                <a:t>Weekly </a:t>
              </a:r>
              <a:r>
                <a:rPr sz="2400" dirty="0" err="1"/>
                <a:t>Epidemiologica</a:t>
              </a:r>
              <a:r>
                <a:rPr lang="hu-HU" sz="2400" dirty="0"/>
                <a:t>l </a:t>
              </a:r>
              <a:r>
                <a:rPr sz="2400" dirty="0"/>
                <a:t>Record;</a:t>
              </a:r>
              <a:r>
                <a:rPr lang="hu-HU" sz="2400" dirty="0"/>
                <a:t> </a:t>
              </a:r>
              <a:r>
                <a:rPr sz="2400" dirty="0"/>
                <a:t>Regional Bulletin</a:t>
              </a:r>
            </a:p>
          </p:txBody>
        </p:sp>
        <p:sp>
          <p:nvSpPr>
            <p:cNvPr id="514" name="Rectangle 38"/>
            <p:cNvSpPr txBox="1"/>
            <p:nvPr/>
          </p:nvSpPr>
          <p:spPr>
            <a:xfrm>
              <a:off x="5203222" y="1130536"/>
              <a:ext cx="2700109" cy="11977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4450" tIns="44450" rIns="44450" bIns="44450" numCol="1" anchor="t">
              <a:spAutoFit/>
            </a:bodyPr>
            <a:lstStyle/>
            <a:p>
              <a:pPr indent="57150" algn="ctr" defTabSz="762000">
                <a:defRPr sz="2000">
                  <a:latin typeface="+mn-lt"/>
                  <a:ea typeface="+mn-ea"/>
                  <a:cs typeface="+mn-cs"/>
                  <a:sym typeface="Source Sans Pro Regular"/>
                </a:defRPr>
              </a:pPr>
              <a:r>
                <a:rPr sz="2400" dirty="0"/>
                <a:t>National </a:t>
              </a:r>
              <a:endParaRPr sz="2400" dirty="0">
                <a:latin typeface="Arial"/>
                <a:ea typeface="Arial"/>
                <a:cs typeface="Arial"/>
                <a:sym typeface="Arial"/>
              </a:endParaRPr>
            </a:p>
            <a:p>
              <a:pPr indent="57150" algn="ctr" defTabSz="762000">
                <a:defRPr sz="2000">
                  <a:latin typeface="+mn-lt"/>
                  <a:ea typeface="+mn-ea"/>
                  <a:cs typeface="+mn-cs"/>
                  <a:sym typeface="Source Sans Pro Regular"/>
                </a:defRPr>
              </a:pPr>
              <a:r>
                <a:rPr sz="2400" dirty="0"/>
                <a:t>epidemiological  bulletin</a:t>
              </a:r>
            </a:p>
          </p:txBody>
        </p:sp>
        <p:sp>
          <p:nvSpPr>
            <p:cNvPr id="515" name="Line 15"/>
            <p:cNvSpPr/>
            <p:nvPr/>
          </p:nvSpPr>
          <p:spPr>
            <a:xfrm flipV="1">
              <a:off x="4656588" y="3222255"/>
              <a:ext cx="526597" cy="614854"/>
            </a:xfrm>
            <a:prstGeom prst="line">
              <a:avLst/>
            </a:prstGeom>
            <a:noFill/>
            <a:ln w="50800" cap="flat">
              <a:solidFill>
                <a:srgbClr val="000000"/>
              </a:solidFill>
              <a:prstDash val="solid"/>
              <a:round/>
              <a:headEnd type="triangle" w="med" len="med"/>
              <a:tailEnd type="triangle" w="med" len="med"/>
            </a:ln>
            <a:effectLst/>
          </p:spPr>
          <p:txBody>
            <a:bodyPr wrap="square" lIns="45719" tIns="45719" rIns="45719" bIns="45719" numCol="1" anchor="t">
              <a:noAutofit/>
            </a:bodyPr>
            <a:lstStyle/>
            <a:p>
              <a:endParaRPr dirty="0"/>
            </a:p>
          </p:txBody>
        </p:sp>
      </p:grpSp>
      <p:sp>
        <p:nvSpPr>
          <p:cNvPr id="517" name="Rectangle 2"/>
          <p:cNvSpPr txBox="1"/>
          <p:nvPr/>
        </p:nvSpPr>
        <p:spPr>
          <a:xfrm>
            <a:off x="156525" y="65850"/>
            <a:ext cx="9051925" cy="8861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450" tIns="44450" rIns="44450" bIns="44450">
            <a:spAutoFit/>
          </a:bodyPr>
          <a:lstStyle/>
          <a:p>
            <a:pPr>
              <a:lnSpc>
                <a:spcPct val="80000"/>
              </a:lnSpc>
              <a:defRPr sz="3200">
                <a:solidFill>
                  <a:srgbClr val="FFFFFF"/>
                </a:solidFill>
                <a:latin typeface="Source Sans Pro Bold"/>
                <a:ea typeface="Source Sans Pro Bold"/>
                <a:cs typeface="Source Sans Pro Bold"/>
                <a:sym typeface="Source Sans Pro Bold"/>
              </a:defRPr>
            </a:pPr>
            <a:r>
              <a:rPr b="1" dirty="0"/>
              <a:t>WHO Schema for information flow</a:t>
            </a:r>
            <a:br>
              <a:rPr b="1" dirty="0"/>
            </a:br>
            <a:r>
              <a:rPr b="1" dirty="0"/>
              <a:t>for communicable disease surveillance</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 name="Content Placeholder 2"/>
          <p:cNvSpPr txBox="1"/>
          <p:nvPr/>
        </p:nvSpPr>
        <p:spPr>
          <a:xfrm>
            <a:off x="4341520" y="1598733"/>
            <a:ext cx="7253377" cy="30110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514350" indent="-514350">
              <a:spcBef>
                <a:spcPts val="600"/>
              </a:spcBef>
              <a:buClr>
                <a:schemeClr val="accent3"/>
              </a:buClr>
              <a:buSzPct val="100000"/>
              <a:buAutoNum type="arabicPeriod"/>
              <a:defRPr sz="2800">
                <a:solidFill>
                  <a:srgbClr val="10253F"/>
                </a:solidFill>
                <a:latin typeface="+mn-lt"/>
                <a:ea typeface="+mn-ea"/>
                <a:cs typeface="+mn-cs"/>
                <a:sym typeface="Source Sans Pro Regular"/>
              </a:defRPr>
            </a:pPr>
            <a:r>
              <a:rPr sz="2400" dirty="0"/>
              <a:t>Working in your group, use a piece of flip chart paper to make a diagram of your country’s surveillance system.</a:t>
            </a:r>
            <a:endParaRPr sz="2400" dirty="0">
              <a:latin typeface="Arial"/>
              <a:ea typeface="Arial"/>
              <a:cs typeface="Arial"/>
              <a:sym typeface="Arial"/>
            </a:endParaRPr>
          </a:p>
          <a:p>
            <a:pPr marL="514350" indent="-514350">
              <a:spcBef>
                <a:spcPts val="700"/>
              </a:spcBef>
              <a:buClr>
                <a:schemeClr val="accent3"/>
              </a:buClr>
              <a:buSzPct val="100000"/>
              <a:buAutoNum type="arabicPeriod"/>
              <a:defRPr sz="2800">
                <a:solidFill>
                  <a:srgbClr val="10253F"/>
                </a:solidFill>
                <a:latin typeface="+mn-lt"/>
                <a:ea typeface="+mn-ea"/>
                <a:cs typeface="+mn-cs"/>
                <a:sym typeface="Source Sans Pro Regular"/>
              </a:defRPr>
            </a:pPr>
            <a:endParaRPr sz="2400" dirty="0">
              <a:latin typeface="Arial"/>
              <a:ea typeface="Arial"/>
              <a:cs typeface="Arial"/>
              <a:sym typeface="Arial"/>
            </a:endParaRPr>
          </a:p>
          <a:p>
            <a:pPr marL="514350" indent="-514350">
              <a:spcBef>
                <a:spcPts val="600"/>
              </a:spcBef>
              <a:buClr>
                <a:schemeClr val="accent3"/>
              </a:buClr>
              <a:buSzPct val="100000"/>
              <a:buAutoNum type="arabicPeriod" startAt="2"/>
              <a:defRPr sz="2800">
                <a:solidFill>
                  <a:srgbClr val="10253F"/>
                </a:solidFill>
                <a:latin typeface="+mn-lt"/>
                <a:ea typeface="+mn-ea"/>
                <a:cs typeface="+mn-cs"/>
                <a:sym typeface="Source Sans Pro Regular"/>
              </a:defRPr>
            </a:pPr>
            <a:r>
              <a:rPr sz="2400" dirty="0"/>
              <a:t>You have 10 minutes.</a:t>
            </a:r>
            <a:endParaRPr sz="2400" dirty="0">
              <a:latin typeface="Arial"/>
              <a:ea typeface="Arial"/>
              <a:cs typeface="Arial"/>
              <a:sym typeface="Arial"/>
            </a:endParaRPr>
          </a:p>
          <a:p>
            <a:pPr marL="514350" indent="-514350">
              <a:spcBef>
                <a:spcPts val="700"/>
              </a:spcBef>
              <a:buClr>
                <a:schemeClr val="accent3"/>
              </a:buClr>
              <a:buSzPct val="100000"/>
              <a:buAutoNum type="arabicPeriod" startAt="2"/>
              <a:defRPr sz="2800">
                <a:solidFill>
                  <a:srgbClr val="10253F"/>
                </a:solidFill>
                <a:latin typeface="+mn-lt"/>
                <a:ea typeface="+mn-ea"/>
                <a:cs typeface="+mn-cs"/>
                <a:sym typeface="Source Sans Pro Regular"/>
              </a:defRPr>
            </a:pPr>
            <a:endParaRPr sz="2400" dirty="0">
              <a:latin typeface="Arial"/>
              <a:ea typeface="Arial"/>
              <a:cs typeface="Arial"/>
              <a:sym typeface="Arial"/>
            </a:endParaRPr>
          </a:p>
          <a:p>
            <a:pPr marL="514350" indent="-514350">
              <a:spcBef>
                <a:spcPts val="600"/>
              </a:spcBef>
              <a:buClr>
                <a:schemeClr val="accent3"/>
              </a:buClr>
              <a:buSzPct val="100000"/>
              <a:buAutoNum type="arabicPeriod" startAt="3"/>
              <a:defRPr sz="2800">
                <a:solidFill>
                  <a:srgbClr val="10253F"/>
                </a:solidFill>
                <a:latin typeface="+mn-lt"/>
                <a:ea typeface="+mn-ea"/>
                <a:cs typeface="+mn-cs"/>
                <a:sym typeface="Source Sans Pro Regular"/>
              </a:defRPr>
            </a:pPr>
            <a:r>
              <a:rPr sz="2400" dirty="0"/>
              <a:t>One group will present their diagram for discussion.</a:t>
            </a:r>
            <a:endParaRPr sz="2400" dirty="0">
              <a:latin typeface="Arial"/>
              <a:ea typeface="Arial"/>
              <a:cs typeface="Arial"/>
              <a:sym typeface="Arial"/>
            </a:endParaRPr>
          </a:p>
        </p:txBody>
      </p:sp>
      <p:sp>
        <p:nvSpPr>
          <p:cNvPr id="523" name="Title 1"/>
          <p:cNvSpPr txBox="1"/>
          <p:nvPr/>
        </p:nvSpPr>
        <p:spPr>
          <a:xfrm>
            <a:off x="389002" y="-31549"/>
            <a:ext cx="3402400" cy="212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p>
            <a:pPr>
              <a:defRPr sz="3200">
                <a:solidFill>
                  <a:srgbClr val="FFFFFF"/>
                </a:solidFill>
                <a:latin typeface="Source Sans Pro Bold"/>
                <a:ea typeface="Source Sans Pro Bold"/>
                <a:cs typeface="Source Sans Pro Bold"/>
                <a:sym typeface="Source Sans Pro Bold"/>
              </a:defRPr>
            </a:pPr>
            <a:r>
              <a:rPr b="1" dirty="0"/>
              <a:t>Exercise: diagram your country’s</a:t>
            </a:r>
            <a:br>
              <a:rPr b="1" dirty="0"/>
            </a:br>
            <a:r>
              <a:rPr b="1" dirty="0"/>
              <a:t>surveillance system</a:t>
            </a:r>
          </a:p>
        </p:txBody>
      </p:sp>
      <p:sp>
        <p:nvSpPr>
          <p:cNvPr id="2" name="Rounded Rectangle 3">
            <a:extLst>
              <a:ext uri="{FF2B5EF4-FFF2-40B4-BE49-F238E27FC236}">
                <a16:creationId xmlns:a16="http://schemas.microsoft.com/office/drawing/2014/main" id="{E72AE91B-11D1-5CDF-04B3-F09F6BF1CCCA}"/>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0" name="Public Health 101 Surveillance IconPicture 8" descr="Public Health 101 Surveillance IconPicture 8"/>
          <p:cNvPicPr>
            <a:picLocks noChangeAspect="1"/>
          </p:cNvPicPr>
          <p:nvPr/>
        </p:nvPicPr>
        <p:blipFill>
          <a:blip r:embed="rId3"/>
          <a:stretch>
            <a:fillRect/>
          </a:stretch>
        </p:blipFill>
        <p:spPr>
          <a:xfrm>
            <a:off x="6535119" y="1916832"/>
            <a:ext cx="2971055" cy="2589863"/>
          </a:xfrm>
          <a:prstGeom prst="rect">
            <a:avLst/>
          </a:prstGeom>
          <a:ln w="12700">
            <a:miter lim="400000"/>
          </a:ln>
        </p:spPr>
      </p:pic>
      <p:sp>
        <p:nvSpPr>
          <p:cNvPr id="531" name="Rectangle 6"/>
          <p:cNvSpPr txBox="1"/>
          <p:nvPr/>
        </p:nvSpPr>
        <p:spPr>
          <a:xfrm>
            <a:off x="358847" y="433269"/>
            <a:ext cx="3516029"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4. Data collection for surveillance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Title 1"/>
          <p:cNvSpPr txBox="1">
            <a:spLocks noGrp="1"/>
          </p:cNvSpPr>
          <p:nvPr>
            <p:ph type="title" idx="4294967295"/>
          </p:nvPr>
        </p:nvSpPr>
        <p:spPr>
          <a:xfrm>
            <a:off x="73878" y="-38100"/>
            <a:ext cx="10898922" cy="646114"/>
          </a:xfrm>
          <a:prstGeom prst="rect">
            <a:avLst/>
          </a:prstGeom>
        </p:spPr>
        <p:txBody>
          <a:bodyPr>
            <a:noAutofit/>
          </a:bodyPr>
          <a:lstStyle>
            <a:lvl1pPr>
              <a:defRPr sz="3000"/>
            </a:lvl1pPr>
          </a:lstStyle>
          <a:p>
            <a:r>
              <a:rPr sz="3200" b="1" dirty="0"/>
              <a:t>What diseases should be prioritized for surveillance?</a:t>
            </a:r>
          </a:p>
        </p:txBody>
      </p:sp>
      <p:sp>
        <p:nvSpPr>
          <p:cNvPr id="537" name="Content Placeholder 2"/>
          <p:cNvSpPr txBox="1"/>
          <p:nvPr/>
        </p:nvSpPr>
        <p:spPr>
          <a:xfrm>
            <a:off x="2181280" y="1556791"/>
            <a:ext cx="8093014" cy="4436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p>
            <a:pPr>
              <a:spcBef>
                <a:spcPts val="600"/>
              </a:spcBef>
              <a:defRPr sz="2800">
                <a:latin typeface="+mn-lt"/>
                <a:ea typeface="+mn-ea"/>
                <a:cs typeface="+mn-cs"/>
                <a:sym typeface="Source Sans Pro Regular"/>
              </a:defRPr>
            </a:pPr>
            <a:r>
              <a:rPr sz="2400" dirty="0"/>
              <a:t>Health surveillance requires human and material resources. Deciding which diseases to surveil regularly or during an emergency situation is critical. </a:t>
            </a:r>
            <a:endParaRPr sz="2400" dirty="0">
              <a:solidFill>
                <a:srgbClr val="10253F"/>
              </a:solidFill>
              <a:latin typeface="Arial"/>
              <a:ea typeface="Arial"/>
              <a:cs typeface="Arial"/>
              <a:sym typeface="Arial"/>
            </a:endParaRPr>
          </a:p>
          <a:p>
            <a:pPr algn="just">
              <a:spcBef>
                <a:spcPts val="700"/>
              </a:spcBef>
              <a:defRPr sz="1600">
                <a:latin typeface="+mn-lt"/>
                <a:ea typeface="+mn-ea"/>
                <a:cs typeface="+mn-cs"/>
                <a:sym typeface="Source Sans Pro Regular"/>
              </a:defRPr>
            </a:pPr>
            <a:endParaRPr sz="2400" dirty="0">
              <a:solidFill>
                <a:srgbClr val="10253F"/>
              </a:solidFill>
              <a:latin typeface="Arial"/>
              <a:ea typeface="Arial"/>
              <a:cs typeface="Arial"/>
              <a:sym typeface="Arial"/>
            </a:endParaRPr>
          </a:p>
          <a:p>
            <a:pPr algn="just">
              <a:spcBef>
                <a:spcPts val="600"/>
              </a:spcBef>
              <a:defRPr sz="2800">
                <a:latin typeface="+mn-lt"/>
                <a:ea typeface="+mn-ea"/>
                <a:cs typeface="+mn-cs"/>
                <a:sym typeface="Source Sans Pro Regular"/>
              </a:defRPr>
            </a:pPr>
            <a:r>
              <a:rPr sz="2400" dirty="0"/>
              <a:t>Some criteria to consider might be:</a:t>
            </a:r>
            <a:endParaRPr sz="2400" dirty="0">
              <a:solidFill>
                <a:srgbClr val="10253F"/>
              </a:solidFill>
              <a:latin typeface="Arial"/>
              <a:ea typeface="Arial"/>
              <a:cs typeface="Arial"/>
              <a:sym typeface="Arial"/>
            </a:endParaRPr>
          </a:p>
          <a:p>
            <a:pPr marL="742950" lvl="1" indent="-285750" algn="just">
              <a:spcBef>
                <a:spcPts val="500"/>
              </a:spcBef>
              <a:buClr>
                <a:schemeClr val="accent6"/>
              </a:buClr>
              <a:buSzPct val="100000"/>
              <a:buFont typeface="Arial"/>
              <a:buChar char="•"/>
              <a:defRPr sz="2400">
                <a:latin typeface="+mn-lt"/>
                <a:ea typeface="+mn-ea"/>
                <a:cs typeface="+mn-cs"/>
                <a:sym typeface="Source Sans Pro Regular"/>
              </a:defRPr>
            </a:pPr>
            <a:r>
              <a:rPr sz="2400" dirty="0"/>
              <a:t>Outbreak potential</a:t>
            </a:r>
            <a:endParaRPr sz="2400" dirty="0">
              <a:solidFill>
                <a:srgbClr val="10253F"/>
              </a:solidFill>
              <a:latin typeface="Arial"/>
              <a:ea typeface="Arial"/>
              <a:cs typeface="Arial"/>
              <a:sym typeface="Arial"/>
            </a:endParaRPr>
          </a:p>
          <a:p>
            <a:pPr marL="742950" lvl="1" indent="-285750" algn="just">
              <a:spcBef>
                <a:spcPts val="500"/>
              </a:spcBef>
              <a:buClr>
                <a:schemeClr val="accent6"/>
              </a:buClr>
              <a:buSzPct val="100000"/>
              <a:buFont typeface="Arial"/>
              <a:buChar char="•"/>
              <a:defRPr sz="2400">
                <a:latin typeface="+mn-lt"/>
                <a:ea typeface="+mn-ea"/>
                <a:cs typeface="+mn-cs"/>
                <a:sym typeface="Source Sans Pro Regular"/>
              </a:defRPr>
            </a:pPr>
            <a:r>
              <a:rPr sz="2400" dirty="0"/>
              <a:t>High morbidity and/or mortality</a:t>
            </a:r>
            <a:endParaRPr sz="2400" dirty="0">
              <a:solidFill>
                <a:srgbClr val="10253F"/>
              </a:solidFill>
              <a:latin typeface="Arial"/>
              <a:ea typeface="Arial"/>
              <a:cs typeface="Arial"/>
              <a:sym typeface="Arial"/>
            </a:endParaRPr>
          </a:p>
          <a:p>
            <a:pPr marL="742950" lvl="1" indent="-285750" algn="just">
              <a:spcBef>
                <a:spcPts val="500"/>
              </a:spcBef>
              <a:buClr>
                <a:schemeClr val="accent6"/>
              </a:buClr>
              <a:buSzPct val="100000"/>
              <a:buFont typeface="Arial"/>
              <a:buChar char="•"/>
              <a:defRPr sz="2400">
                <a:latin typeface="+mn-lt"/>
                <a:ea typeface="+mn-ea"/>
                <a:cs typeface="+mn-cs"/>
                <a:sym typeface="Source Sans Pro Regular"/>
              </a:defRPr>
            </a:pPr>
            <a:r>
              <a:rPr sz="2400" dirty="0"/>
              <a:t>Availability of interventions</a:t>
            </a:r>
          </a:p>
          <a:p>
            <a:pPr marL="742950" lvl="1" indent="-285750" algn="just">
              <a:lnSpc>
                <a:spcPct val="80000"/>
              </a:lnSpc>
              <a:spcBef>
                <a:spcPts val="6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p>
          <a:p>
            <a:pPr marL="342900" indent="-342900" algn="just">
              <a:lnSpc>
                <a:spcPct val="80000"/>
              </a:lnSpc>
              <a:spcBef>
                <a:spcPts val="7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p>
          <a:p>
            <a:pPr marL="342900" indent="-342900" algn="just">
              <a:lnSpc>
                <a:spcPct val="80000"/>
              </a:lnSpc>
              <a:spcBef>
                <a:spcPts val="700"/>
              </a:spcBef>
              <a:buClr>
                <a:schemeClr val="accent6"/>
              </a:buClr>
              <a:buSzPct val="100000"/>
              <a:buFont typeface="Arial"/>
              <a:buChar char="•"/>
              <a:defRPr sz="4000">
                <a:solidFill>
                  <a:srgbClr val="10253F"/>
                </a:solidFill>
                <a:latin typeface="+mn-lt"/>
                <a:ea typeface="+mn-ea"/>
                <a:cs typeface="+mn-cs"/>
                <a:sym typeface="Source Sans Pro Regular"/>
              </a:defRPr>
            </a:pPr>
            <a:endParaRPr sz="2400"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37">
                                            <p:bg/>
                                          </p:spTgt>
                                        </p:tgtEl>
                                        <p:attrNameLst>
                                          <p:attrName>style.visibility</p:attrName>
                                        </p:attrNameLst>
                                      </p:cBhvr>
                                      <p:to>
                                        <p:strVal val="visible"/>
                                      </p:to>
                                    </p:set>
                                    <p:animEffect transition="in" filter="fade">
                                      <p:cBhvr>
                                        <p:cTn id="7" dur="500"/>
                                        <p:tgtEl>
                                          <p:spTgt spid="537">
                                            <p:bg/>
                                          </p:spTgt>
                                        </p:tgtEl>
                                      </p:cBhvr>
                                    </p:animEffect>
                                  </p:childTnLst>
                                </p:cTn>
                              </p:par>
                              <p:par>
                                <p:cTn id="8" presetID="10" presetClass="entr" presetSubtype="0" fill="hold" grpId="0" nodeType="withEffect">
                                  <p:stCondLst>
                                    <p:cond delay="0"/>
                                  </p:stCondLst>
                                  <p:iterate>
                                    <p:tmAbs val="0"/>
                                  </p:iterate>
                                  <p:childTnLst>
                                    <p:set>
                                      <p:cBhvr>
                                        <p:cTn id="9" fill="hold"/>
                                        <p:tgtEl>
                                          <p:spTgt spid="537">
                                            <p:txEl>
                                              <p:pRg st="0" end="0"/>
                                            </p:txEl>
                                          </p:spTgt>
                                        </p:tgtEl>
                                        <p:attrNameLst>
                                          <p:attrName>style.visibility</p:attrName>
                                        </p:attrNameLst>
                                      </p:cBhvr>
                                      <p:to>
                                        <p:strVal val="visible"/>
                                      </p:to>
                                    </p:set>
                                    <p:animEffect transition="in" filter="fade">
                                      <p:cBhvr>
                                        <p:cTn id="10" dur="500"/>
                                        <p:tgtEl>
                                          <p:spTgt spid="537">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537">
                                            <p:txEl>
                                              <p:pRg st="1" end="1"/>
                                            </p:txEl>
                                          </p:spTgt>
                                        </p:tgtEl>
                                        <p:attrNameLst>
                                          <p:attrName>style.visibility</p:attrName>
                                        </p:attrNameLst>
                                      </p:cBhvr>
                                      <p:to>
                                        <p:strVal val="visible"/>
                                      </p:to>
                                    </p:set>
                                    <p:animEffect transition="in" filter="fade">
                                      <p:cBhvr>
                                        <p:cTn id="14" dur="500"/>
                                        <p:tgtEl>
                                          <p:spTgt spid="537">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537">
                                            <p:txEl>
                                              <p:pRg st="2" end="2"/>
                                            </p:txEl>
                                          </p:spTgt>
                                        </p:tgtEl>
                                        <p:attrNameLst>
                                          <p:attrName>style.visibility</p:attrName>
                                        </p:attrNameLst>
                                      </p:cBhvr>
                                      <p:to>
                                        <p:strVal val="visible"/>
                                      </p:to>
                                    </p:set>
                                    <p:animEffect transition="in" filter="fade">
                                      <p:cBhvr>
                                        <p:cTn id="19" dur="500"/>
                                        <p:tgtEl>
                                          <p:spTgt spid="537">
                                            <p:txEl>
                                              <p:pRg st="2" end="2"/>
                                            </p:txEl>
                                          </p:spTgt>
                                        </p:tgtEl>
                                      </p:cBhvr>
                                    </p:animEffect>
                                  </p:childTnLst>
                                </p:cTn>
                              </p:par>
                            </p:childTnLst>
                          </p:cTn>
                        </p:par>
                        <p:par>
                          <p:cTn id="20" fill="hold">
                            <p:stCondLst>
                              <p:cond delay="500"/>
                            </p:stCondLst>
                            <p:childTnLst>
                              <p:par>
                                <p:cTn id="21" presetID="10" presetClass="entr" fill="hold" grpId="0" nodeType="afterEffect">
                                  <p:stCondLst>
                                    <p:cond delay="0"/>
                                  </p:stCondLst>
                                  <p:iterate>
                                    <p:tmAbs val="0"/>
                                  </p:iterate>
                                  <p:childTnLst>
                                    <p:set>
                                      <p:cBhvr>
                                        <p:cTn id="22" fill="hold"/>
                                        <p:tgtEl>
                                          <p:spTgt spid="537">
                                            <p:txEl>
                                              <p:pRg st="3" end="3"/>
                                            </p:txEl>
                                          </p:spTgt>
                                        </p:tgtEl>
                                        <p:attrNameLst>
                                          <p:attrName>style.visibility</p:attrName>
                                        </p:attrNameLst>
                                      </p:cBhvr>
                                      <p:to>
                                        <p:strVal val="visible"/>
                                      </p:to>
                                    </p:set>
                                    <p:animEffect transition="in" filter="fade">
                                      <p:cBhvr>
                                        <p:cTn id="23" dur="500"/>
                                        <p:tgtEl>
                                          <p:spTgt spid="537">
                                            <p:txEl>
                                              <p:pRg st="3" end="3"/>
                                            </p:txEl>
                                          </p:spTgt>
                                        </p:tgtEl>
                                      </p:cBhvr>
                                    </p:animEffect>
                                  </p:childTnLst>
                                </p:cTn>
                              </p:par>
                            </p:childTnLst>
                          </p:cTn>
                        </p:par>
                        <p:par>
                          <p:cTn id="24" fill="hold">
                            <p:stCondLst>
                              <p:cond delay="1000"/>
                            </p:stCondLst>
                            <p:childTnLst>
                              <p:par>
                                <p:cTn id="25" presetID="10" presetClass="entr" fill="hold" grpId="0" nodeType="afterEffect">
                                  <p:stCondLst>
                                    <p:cond delay="0"/>
                                  </p:stCondLst>
                                  <p:iterate>
                                    <p:tmAbs val="0"/>
                                  </p:iterate>
                                  <p:childTnLst>
                                    <p:set>
                                      <p:cBhvr>
                                        <p:cTn id="26" fill="hold"/>
                                        <p:tgtEl>
                                          <p:spTgt spid="537">
                                            <p:txEl>
                                              <p:pRg st="4" end="4"/>
                                            </p:txEl>
                                          </p:spTgt>
                                        </p:tgtEl>
                                        <p:attrNameLst>
                                          <p:attrName>style.visibility</p:attrName>
                                        </p:attrNameLst>
                                      </p:cBhvr>
                                      <p:to>
                                        <p:strVal val="visible"/>
                                      </p:to>
                                    </p:set>
                                    <p:animEffect transition="in" filter="fade">
                                      <p:cBhvr>
                                        <p:cTn id="27" dur="500"/>
                                        <p:tgtEl>
                                          <p:spTgt spid="537">
                                            <p:txEl>
                                              <p:pRg st="4" end="4"/>
                                            </p:txEl>
                                          </p:spTgt>
                                        </p:tgtEl>
                                      </p:cBhvr>
                                    </p:animEffect>
                                  </p:childTnLst>
                                </p:cTn>
                              </p:par>
                            </p:childTnLst>
                          </p:cTn>
                        </p:par>
                        <p:par>
                          <p:cTn id="28" fill="hold">
                            <p:stCondLst>
                              <p:cond delay="1500"/>
                            </p:stCondLst>
                            <p:childTnLst>
                              <p:par>
                                <p:cTn id="29" presetID="10" presetClass="entr" fill="hold" grpId="0" nodeType="afterEffect">
                                  <p:stCondLst>
                                    <p:cond delay="0"/>
                                  </p:stCondLst>
                                  <p:iterate>
                                    <p:tmAbs val="0"/>
                                  </p:iterate>
                                  <p:childTnLst>
                                    <p:set>
                                      <p:cBhvr>
                                        <p:cTn id="30" fill="hold"/>
                                        <p:tgtEl>
                                          <p:spTgt spid="537">
                                            <p:txEl>
                                              <p:pRg st="5" end="5"/>
                                            </p:txEl>
                                          </p:spTgt>
                                        </p:tgtEl>
                                        <p:attrNameLst>
                                          <p:attrName>style.visibility</p:attrName>
                                        </p:attrNameLst>
                                      </p:cBhvr>
                                      <p:to>
                                        <p:strVal val="visible"/>
                                      </p:to>
                                    </p:set>
                                    <p:animEffect transition="in" filter="fade">
                                      <p:cBhvr>
                                        <p:cTn id="31" dur="500"/>
                                        <p:tgtEl>
                                          <p:spTgt spid="537">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fill="hold" grpId="0" nodeType="clickEffect">
                                  <p:stCondLst>
                                    <p:cond delay="0"/>
                                  </p:stCondLst>
                                  <p:iterate>
                                    <p:tmAbs val="0"/>
                                  </p:iterate>
                                  <p:childTnLst>
                                    <p:set>
                                      <p:cBhvr>
                                        <p:cTn id="35" fill="hold"/>
                                        <p:tgtEl>
                                          <p:spTgt spid="537">
                                            <p:txEl>
                                              <p:pRg st="6" end="6"/>
                                            </p:txEl>
                                          </p:spTgt>
                                        </p:tgtEl>
                                        <p:attrNameLst>
                                          <p:attrName>style.visibility</p:attrName>
                                        </p:attrNameLst>
                                      </p:cBhvr>
                                      <p:to>
                                        <p:strVal val="visible"/>
                                      </p:to>
                                    </p:set>
                                    <p:animEffect transition="in" filter="fade">
                                      <p:cBhvr>
                                        <p:cTn id="36" dur="500"/>
                                        <p:tgtEl>
                                          <p:spTgt spid="537">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fill="hold" grpId="0" nodeType="clickEffect">
                                  <p:stCondLst>
                                    <p:cond delay="0"/>
                                  </p:stCondLst>
                                  <p:iterate>
                                    <p:tmAbs val="0"/>
                                  </p:iterate>
                                  <p:childTnLst>
                                    <p:set>
                                      <p:cBhvr>
                                        <p:cTn id="40" fill="hold"/>
                                        <p:tgtEl>
                                          <p:spTgt spid="537">
                                            <p:txEl>
                                              <p:pRg st="7" end="7"/>
                                            </p:txEl>
                                          </p:spTgt>
                                        </p:tgtEl>
                                        <p:attrNameLst>
                                          <p:attrName>style.visibility</p:attrName>
                                        </p:attrNameLst>
                                      </p:cBhvr>
                                      <p:to>
                                        <p:strVal val="visible"/>
                                      </p:to>
                                    </p:set>
                                    <p:animEffect transition="in" filter="fade">
                                      <p:cBhvr>
                                        <p:cTn id="41" dur="500"/>
                                        <p:tgtEl>
                                          <p:spTgt spid="537">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fill="hold" grpId="0" nodeType="clickEffect">
                                  <p:stCondLst>
                                    <p:cond delay="0"/>
                                  </p:stCondLst>
                                  <p:iterate>
                                    <p:tmAbs val="0"/>
                                  </p:iterate>
                                  <p:childTnLst>
                                    <p:set>
                                      <p:cBhvr>
                                        <p:cTn id="45" fill="hold"/>
                                        <p:tgtEl>
                                          <p:spTgt spid="537">
                                            <p:txEl>
                                              <p:pRg st="8" end="8"/>
                                            </p:txEl>
                                          </p:spTgt>
                                        </p:tgtEl>
                                        <p:attrNameLst>
                                          <p:attrName>style.visibility</p:attrName>
                                        </p:attrNameLst>
                                      </p:cBhvr>
                                      <p:to>
                                        <p:strVal val="visible"/>
                                      </p:to>
                                    </p:set>
                                    <p:animEffect transition="in" filter="fade">
                                      <p:cBhvr>
                                        <p:cTn id="46" dur="500"/>
                                        <p:tgtEl>
                                          <p:spTgt spid="537">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fill="hold" grpId="0" nodeType="clickEffect">
                                  <p:stCondLst>
                                    <p:cond delay="0"/>
                                  </p:stCondLst>
                                  <p:iterate>
                                    <p:tmAbs val="0"/>
                                  </p:iterate>
                                  <p:childTnLst>
                                    <p:set>
                                      <p:cBhvr>
                                        <p:cTn id="50" fill="hold"/>
                                        <p:tgtEl>
                                          <p:spTgt spid="537">
                                            <p:txEl>
                                              <p:charRg st="272" end="272"/>
                                            </p:txEl>
                                          </p:spTgt>
                                        </p:tgtEl>
                                        <p:attrNameLst>
                                          <p:attrName>style.visibility</p:attrName>
                                        </p:attrNameLst>
                                      </p:cBhvr>
                                      <p:to>
                                        <p:strVal val="visible"/>
                                      </p:to>
                                    </p:set>
                                    <p:animEffect transition="in" filter="fade">
                                      <p:cBhvr>
                                        <p:cTn id="51" dur="500"/>
                                        <p:tgtEl>
                                          <p:spTgt spid="537">
                                            <p:txEl>
                                              <p:charRg st="272" end="27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7" grpId="0"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Rectangle 3"/>
          <p:cNvSpPr txBox="1"/>
          <p:nvPr/>
        </p:nvSpPr>
        <p:spPr>
          <a:xfrm>
            <a:off x="1779640" y="1161417"/>
            <a:ext cx="8311897" cy="54158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342900" indent="-342900">
              <a:lnSpc>
                <a:spcPct val="120000"/>
              </a:lnSpc>
              <a:buClr>
                <a:schemeClr val="accent3"/>
              </a:buClr>
              <a:buSzPct val="100000"/>
              <a:buFont typeface="Arial"/>
              <a:buChar char="•"/>
              <a:defRPr sz="2400">
                <a:latin typeface="+mn-lt"/>
                <a:ea typeface="+mn-ea"/>
                <a:cs typeface="+mn-cs"/>
                <a:sym typeface="Source Sans Pro Regular"/>
              </a:defRPr>
            </a:pPr>
            <a:r>
              <a:rPr dirty="0"/>
              <a:t>All cases of</a:t>
            </a:r>
            <a:endParaRPr sz="32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smallpox</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poliomyelitis (wild-type)</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human influenza caused by new subtype</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severe acute respiratory syndrome (SARS)</a:t>
            </a:r>
            <a:endParaRPr sz="2800" dirty="0">
              <a:solidFill>
                <a:srgbClr val="10253F"/>
              </a:solidFill>
              <a:latin typeface="Arial"/>
              <a:ea typeface="Arial"/>
              <a:cs typeface="Arial"/>
              <a:sym typeface="Arial"/>
            </a:endParaRPr>
          </a:p>
          <a:p>
            <a:pPr marL="342900" indent="-342900">
              <a:lnSpc>
                <a:spcPct val="120000"/>
              </a:lnSpc>
              <a:buClr>
                <a:schemeClr val="accent3"/>
              </a:buClr>
              <a:buSzPct val="100000"/>
              <a:buFont typeface="Arial"/>
              <a:buChar char="•"/>
              <a:defRPr sz="2400">
                <a:latin typeface="+mn-lt"/>
                <a:ea typeface="+mn-ea"/>
                <a:cs typeface="+mn-cs"/>
                <a:sym typeface="Source Sans Pro Regular"/>
              </a:defRPr>
            </a:pPr>
            <a:r>
              <a:rPr dirty="0"/>
              <a:t>Unexpected or “impactful” cases of</a:t>
            </a:r>
            <a:endParaRPr sz="32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cholera</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pneumonic plague</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yellow fever</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viral hemorrhagic fevers</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West Nile fever</a:t>
            </a:r>
            <a:endParaRPr sz="2800" dirty="0">
              <a:solidFill>
                <a:srgbClr val="10253F"/>
              </a:solidFill>
              <a:latin typeface="Arial"/>
              <a:ea typeface="Arial"/>
              <a:cs typeface="Arial"/>
              <a:sym typeface="Arial"/>
            </a:endParaRPr>
          </a:p>
          <a:p>
            <a:pPr marL="747712" lvl="1" indent="-346075">
              <a:lnSpc>
                <a:spcPct val="120000"/>
              </a:lnSpc>
              <a:buClr>
                <a:schemeClr val="accent3"/>
              </a:buClr>
              <a:buSzPct val="100000"/>
              <a:buFont typeface="Arial"/>
              <a:buChar char="–"/>
              <a:defRPr>
                <a:latin typeface="+mn-lt"/>
                <a:ea typeface="+mn-ea"/>
                <a:cs typeface="+mn-cs"/>
                <a:sym typeface="Source Sans Pro Regular"/>
              </a:defRPr>
            </a:pPr>
            <a:r>
              <a:rPr dirty="0"/>
              <a:t>diseases of regional concern (dengue, rift valley fever, meningococcal disease)</a:t>
            </a:r>
            <a:endParaRPr sz="2800" dirty="0">
              <a:solidFill>
                <a:srgbClr val="10253F"/>
              </a:solidFill>
              <a:latin typeface="Arial"/>
              <a:ea typeface="Arial"/>
              <a:cs typeface="Arial"/>
              <a:sym typeface="Arial"/>
            </a:endParaRPr>
          </a:p>
          <a:p>
            <a:pPr marL="342900" indent="-342900">
              <a:lnSpc>
                <a:spcPct val="120000"/>
              </a:lnSpc>
              <a:buClr>
                <a:schemeClr val="accent3"/>
              </a:buClr>
              <a:buSzPct val="100000"/>
              <a:buFont typeface="Arial"/>
              <a:buChar char="•"/>
              <a:defRPr sz="2400" u="sng">
                <a:latin typeface="+mn-lt"/>
                <a:ea typeface="+mn-ea"/>
                <a:cs typeface="+mn-cs"/>
                <a:sym typeface="Source Sans Pro Regular"/>
              </a:defRPr>
            </a:pPr>
            <a:r>
              <a:rPr dirty="0"/>
              <a:t>Any event of potential international PH concern</a:t>
            </a:r>
          </a:p>
        </p:txBody>
      </p:sp>
      <p:pic>
        <p:nvPicPr>
          <p:cNvPr id="541" name="Picture 2" descr="Picture 2"/>
          <p:cNvPicPr>
            <a:picLocks noChangeAspect="1"/>
          </p:cNvPicPr>
          <p:nvPr/>
        </p:nvPicPr>
        <p:blipFill>
          <a:blip r:embed="rId3"/>
          <a:srcRect l="32262" t="8381" r="33333" b="16191"/>
          <a:stretch>
            <a:fillRect/>
          </a:stretch>
        </p:blipFill>
        <p:spPr>
          <a:xfrm>
            <a:off x="7968208" y="1368572"/>
            <a:ext cx="2444152" cy="3349081"/>
          </a:xfrm>
          <a:prstGeom prst="rect">
            <a:avLst/>
          </a:prstGeom>
          <a:ln w="12700">
            <a:miter lim="400000"/>
          </a:ln>
          <a:effectLst>
            <a:outerShdw blurRad="292100" dist="139700" dir="2700000" rotWithShape="0">
              <a:srgbClr val="333333">
                <a:alpha val="64999"/>
              </a:srgbClr>
            </a:outerShdw>
          </a:effectLst>
        </p:spPr>
      </p:pic>
      <p:sp>
        <p:nvSpPr>
          <p:cNvPr id="542" name="Title 5"/>
          <p:cNvSpPr txBox="1">
            <a:spLocks noGrp="1"/>
          </p:cNvSpPr>
          <p:nvPr>
            <p:ph type="title" idx="4294967295"/>
          </p:nvPr>
        </p:nvSpPr>
        <p:spPr>
          <a:xfrm>
            <a:off x="213121" y="0"/>
            <a:ext cx="7526339" cy="989082"/>
          </a:xfrm>
          <a:prstGeom prst="rect">
            <a:avLst/>
          </a:prstGeom>
        </p:spPr>
        <p:txBody>
          <a:bodyPr>
            <a:normAutofit/>
          </a:bodyPr>
          <a:lstStyle/>
          <a:p>
            <a:pPr defTabSz="269069">
              <a:defRPr sz="2976"/>
            </a:pPr>
            <a:r>
              <a:rPr b="1" dirty="0"/>
              <a:t>International Health Regulations</a:t>
            </a:r>
            <a:br>
              <a:rPr b="1" dirty="0"/>
            </a:br>
            <a:r>
              <a:rPr b="1" dirty="0"/>
              <a:t>Reportable Diseases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40">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40">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40">
                                            <p:txEl>
                                              <p:pRg st="1" end="1"/>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540">
                                            <p:txEl>
                                              <p:pRg st="2" end="2"/>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iterate>
                                    <p:tmAbs val="0"/>
                                  </p:iterate>
                                  <p:childTnLst>
                                    <p:set>
                                      <p:cBhvr>
                                        <p:cTn id="17" fill="hold"/>
                                        <p:tgtEl>
                                          <p:spTgt spid="540">
                                            <p:txEl>
                                              <p:pRg st="3" end="3"/>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iterate>
                                    <p:tmAbs val="0"/>
                                  </p:iterate>
                                  <p:childTnLst>
                                    <p:set>
                                      <p:cBhvr>
                                        <p:cTn id="20" fill="hold"/>
                                        <p:tgtEl>
                                          <p:spTgt spid="540">
                                            <p:txEl>
                                              <p:pRg st="4" end="4"/>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iterate>
                                    <p:tmAbs val="0"/>
                                  </p:iterate>
                                  <p:childTnLst>
                                    <p:set>
                                      <p:cBhvr>
                                        <p:cTn id="23" fill="hold"/>
                                        <p:tgtEl>
                                          <p:spTgt spid="540">
                                            <p:txEl>
                                              <p:pRg st="5" end="5"/>
                                            </p:txEl>
                                          </p:spTgt>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iterate>
                                    <p:tmAbs val="0"/>
                                  </p:iterate>
                                  <p:childTnLst>
                                    <p:set>
                                      <p:cBhvr>
                                        <p:cTn id="26" fill="hold"/>
                                        <p:tgtEl>
                                          <p:spTgt spid="540">
                                            <p:txEl>
                                              <p:pRg st="6" end="6"/>
                                            </p:txEl>
                                          </p:spTgt>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iterate>
                                    <p:tmAbs val="0"/>
                                  </p:iterate>
                                  <p:childTnLst>
                                    <p:set>
                                      <p:cBhvr>
                                        <p:cTn id="29" fill="hold"/>
                                        <p:tgtEl>
                                          <p:spTgt spid="540">
                                            <p:txEl>
                                              <p:pRg st="7" end="7"/>
                                            </p:txEl>
                                          </p:spTgt>
                                        </p:tgtEl>
                                        <p:attrNameLst>
                                          <p:attrName>style.visibility</p:attrName>
                                        </p:attrNameLst>
                                      </p:cBhvr>
                                      <p:to>
                                        <p:strVal val="visible"/>
                                      </p:to>
                                    </p:set>
                                  </p:childTnLst>
                                </p:cTn>
                              </p:par>
                            </p:childTnLst>
                          </p:cTn>
                        </p:par>
                        <p:par>
                          <p:cTn id="30" fill="hold">
                            <p:stCondLst>
                              <p:cond delay="0"/>
                            </p:stCondLst>
                            <p:childTnLst>
                              <p:par>
                                <p:cTn id="31" presetID="1" presetClass="entr" presetSubtype="0" fill="hold" grpId="0" nodeType="afterEffect">
                                  <p:stCondLst>
                                    <p:cond delay="0"/>
                                  </p:stCondLst>
                                  <p:iterate>
                                    <p:tmAbs val="0"/>
                                  </p:iterate>
                                  <p:childTnLst>
                                    <p:set>
                                      <p:cBhvr>
                                        <p:cTn id="32" fill="hold"/>
                                        <p:tgtEl>
                                          <p:spTgt spid="540">
                                            <p:txEl>
                                              <p:pRg st="8" end="8"/>
                                            </p:txEl>
                                          </p:spTgt>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iterate>
                                    <p:tmAbs val="0"/>
                                  </p:iterate>
                                  <p:childTnLst>
                                    <p:set>
                                      <p:cBhvr>
                                        <p:cTn id="35" fill="hold"/>
                                        <p:tgtEl>
                                          <p:spTgt spid="540">
                                            <p:txEl>
                                              <p:pRg st="9" end="9"/>
                                            </p:txEl>
                                          </p:spTgt>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0" nodeType="afterEffect">
                                  <p:stCondLst>
                                    <p:cond delay="0"/>
                                  </p:stCondLst>
                                  <p:iterate>
                                    <p:tmAbs val="0"/>
                                  </p:iterate>
                                  <p:childTnLst>
                                    <p:set>
                                      <p:cBhvr>
                                        <p:cTn id="38" fill="hold"/>
                                        <p:tgtEl>
                                          <p:spTgt spid="540">
                                            <p:txEl>
                                              <p:pRg st="10" end="10"/>
                                            </p:txEl>
                                          </p:spTgt>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0"/>
                                  </p:stCondLst>
                                  <p:iterate>
                                    <p:tmAbs val="0"/>
                                  </p:iterate>
                                  <p:childTnLst>
                                    <p:set>
                                      <p:cBhvr>
                                        <p:cTn id="41" fill="hold"/>
                                        <p:tgtEl>
                                          <p:spTgt spid="540">
                                            <p:txEl>
                                              <p:pRg st="11" end="11"/>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iterate>
                                    <p:tmAbs val="0"/>
                                  </p:iterate>
                                  <p:childTnLst>
                                    <p:set>
                                      <p:cBhvr>
                                        <p:cTn id="45" fill="hold"/>
                                        <p:tgtEl>
                                          <p:spTgt spid="54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0" grpId="0" build="p" bldLvl="5"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8" name="Picture 3" descr="Picture 3"/>
          <p:cNvPicPr>
            <a:picLocks noChangeAspect="1"/>
          </p:cNvPicPr>
          <p:nvPr/>
        </p:nvPicPr>
        <p:blipFill>
          <a:blip r:embed="rId2"/>
          <a:stretch>
            <a:fillRect/>
          </a:stretch>
        </p:blipFill>
        <p:spPr>
          <a:xfrm>
            <a:off x="6711950" y="1138842"/>
            <a:ext cx="3632200" cy="5257801"/>
          </a:xfrm>
          <a:prstGeom prst="rect">
            <a:avLst/>
          </a:prstGeom>
          <a:ln w="12700">
            <a:miter lim="400000"/>
          </a:ln>
          <a:effectLst>
            <a:outerShdw dist="107762" dir="2700000" rotWithShape="0">
              <a:schemeClr val="accent2">
                <a:alpha val="50000"/>
              </a:schemeClr>
            </a:outerShdw>
          </a:effectLst>
        </p:spPr>
      </p:pic>
      <p:grpSp>
        <p:nvGrpSpPr>
          <p:cNvPr id="551" name="Group 4"/>
          <p:cNvGrpSpPr/>
          <p:nvPr/>
        </p:nvGrpSpPr>
        <p:grpSpPr>
          <a:xfrm>
            <a:off x="1776413" y="1068993"/>
            <a:ext cx="5400676" cy="1169988"/>
            <a:chOff x="0" y="0"/>
            <a:chExt cx="5400674" cy="1169987"/>
          </a:xfrm>
        </p:grpSpPr>
        <p:sp>
          <p:nvSpPr>
            <p:cNvPr id="549" name="Text Box 5"/>
            <p:cNvSpPr txBox="1"/>
            <p:nvPr/>
          </p:nvSpPr>
          <p:spPr>
            <a:xfrm>
              <a:off x="0" y="0"/>
              <a:ext cx="4752975" cy="990104"/>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r>
                <a:rPr dirty="0"/>
                <a:t>4 diseases that always have to be notified: polio (wild type virus), smallpox, human influenza caused by a new virus, SARS. </a:t>
              </a:r>
            </a:p>
          </p:txBody>
        </p:sp>
        <p:sp>
          <p:nvSpPr>
            <p:cNvPr id="550" name="Line 6"/>
            <p:cNvSpPr/>
            <p:nvPr/>
          </p:nvSpPr>
          <p:spPr>
            <a:xfrm>
              <a:off x="4752974" y="592137"/>
              <a:ext cx="647701" cy="57785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grpSp>
      <p:grpSp>
        <p:nvGrpSpPr>
          <p:cNvPr id="554" name="Group 7"/>
          <p:cNvGrpSpPr/>
          <p:nvPr/>
        </p:nvGrpSpPr>
        <p:grpSpPr>
          <a:xfrm>
            <a:off x="1776413" y="2119919"/>
            <a:ext cx="7415212" cy="1282204"/>
            <a:chOff x="0" y="0"/>
            <a:chExt cx="7415211" cy="1282203"/>
          </a:xfrm>
        </p:grpSpPr>
        <p:sp>
          <p:nvSpPr>
            <p:cNvPr id="552" name="Text Box 8"/>
            <p:cNvSpPr txBox="1"/>
            <p:nvPr/>
          </p:nvSpPr>
          <p:spPr>
            <a:xfrm>
              <a:off x="0" y="0"/>
              <a:ext cx="4751958" cy="1282203"/>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r>
                <a:rPr dirty="0"/>
                <a:t>Diseases that always lead to the use of the algorithm: cholera, pneumonic plague, yellow fever, Viral </a:t>
              </a:r>
              <a:r>
                <a:rPr dirty="0" err="1"/>
                <a:t>Haemorrhagic</a:t>
              </a:r>
              <a:r>
                <a:rPr dirty="0"/>
                <a:t> Fever (Ebola, Lassa, Marburg), West Nile fever, meningitis, others</a:t>
              </a:r>
            </a:p>
          </p:txBody>
        </p:sp>
        <p:sp>
          <p:nvSpPr>
            <p:cNvPr id="553" name="Line 9"/>
            <p:cNvSpPr/>
            <p:nvPr/>
          </p:nvSpPr>
          <p:spPr>
            <a:xfrm flipV="1">
              <a:off x="4751957" y="376237"/>
              <a:ext cx="2663255" cy="215901"/>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grpSp>
      <p:grpSp>
        <p:nvGrpSpPr>
          <p:cNvPr id="560" name="Group 10"/>
          <p:cNvGrpSpPr/>
          <p:nvPr/>
        </p:nvGrpSpPr>
        <p:grpSpPr>
          <a:xfrm>
            <a:off x="1776413" y="3272444"/>
            <a:ext cx="6553201" cy="2122309"/>
            <a:chOff x="0" y="0"/>
            <a:chExt cx="6553200" cy="2122308"/>
          </a:xfrm>
        </p:grpSpPr>
        <p:sp>
          <p:nvSpPr>
            <p:cNvPr id="555" name="Text Box 11"/>
            <p:cNvSpPr txBox="1"/>
            <p:nvPr/>
          </p:nvSpPr>
          <p:spPr>
            <a:xfrm>
              <a:off x="0" y="428625"/>
              <a:ext cx="4752975" cy="1693684"/>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p>
              <a:pPr defTabSz="1042987">
                <a:spcBef>
                  <a:spcPts val="1000"/>
                </a:spcBef>
                <a:defRPr>
                  <a:latin typeface="+mn-lt"/>
                  <a:ea typeface="+mn-ea"/>
                  <a:cs typeface="+mn-cs"/>
                  <a:sym typeface="Source Sans Pro Regular"/>
                </a:defRPr>
              </a:pPr>
              <a:r>
                <a:rPr dirty="0"/>
                <a:t>*Q1: serious repercussions for public  health?</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dirty="0"/>
                <a:t>Q2: unusual or unexpected?</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dirty="0"/>
                <a:t>Q3: risk of international spread?</a:t>
              </a:r>
              <a:endParaRPr sz="3200" dirty="0">
                <a:latin typeface="Arial"/>
                <a:ea typeface="Arial"/>
                <a:cs typeface="Arial"/>
                <a:sym typeface="Arial"/>
              </a:endParaRPr>
            </a:p>
            <a:p>
              <a:pPr defTabSz="1042987">
                <a:spcBef>
                  <a:spcPts val="1000"/>
                </a:spcBef>
                <a:defRPr>
                  <a:latin typeface="+mn-lt"/>
                  <a:ea typeface="+mn-ea"/>
                  <a:cs typeface="+mn-cs"/>
                  <a:sym typeface="Source Sans Pro Regular"/>
                </a:defRPr>
              </a:pPr>
              <a:r>
                <a:rPr dirty="0"/>
                <a:t>Q4: risk of travel or traffic restrictions?</a:t>
              </a:r>
            </a:p>
          </p:txBody>
        </p:sp>
        <p:sp>
          <p:nvSpPr>
            <p:cNvPr id="556" name="Line 12"/>
            <p:cNvSpPr/>
            <p:nvPr/>
          </p:nvSpPr>
          <p:spPr>
            <a:xfrm flipV="1">
              <a:off x="4752974" y="-1"/>
              <a:ext cx="1655764" cy="43180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sp>
          <p:nvSpPr>
            <p:cNvPr id="557" name="Line 13"/>
            <p:cNvSpPr/>
            <p:nvPr/>
          </p:nvSpPr>
          <p:spPr>
            <a:xfrm flipV="1">
              <a:off x="4752974" y="574675"/>
              <a:ext cx="935038" cy="217488"/>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sp>
          <p:nvSpPr>
            <p:cNvPr id="558" name="Line 14"/>
            <p:cNvSpPr/>
            <p:nvPr/>
          </p:nvSpPr>
          <p:spPr>
            <a:xfrm flipV="1">
              <a:off x="4752974" y="1150937"/>
              <a:ext cx="1366838"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sp>
          <p:nvSpPr>
            <p:cNvPr id="559" name="Line 15"/>
            <p:cNvSpPr/>
            <p:nvPr/>
          </p:nvSpPr>
          <p:spPr>
            <a:xfrm>
              <a:off x="4752974" y="1727200"/>
              <a:ext cx="1800227" cy="73026"/>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grpSp>
      <p:grpSp>
        <p:nvGrpSpPr>
          <p:cNvPr id="563" name="Group 16"/>
          <p:cNvGrpSpPr/>
          <p:nvPr/>
        </p:nvGrpSpPr>
        <p:grpSpPr>
          <a:xfrm>
            <a:off x="1776412" y="5279042"/>
            <a:ext cx="7581901" cy="885489"/>
            <a:chOff x="0" y="0"/>
            <a:chExt cx="7581900" cy="885488"/>
          </a:xfrm>
        </p:grpSpPr>
        <p:sp>
          <p:nvSpPr>
            <p:cNvPr id="561" name="Text Box 17"/>
            <p:cNvSpPr txBox="1"/>
            <p:nvPr/>
          </p:nvSpPr>
          <p:spPr>
            <a:xfrm>
              <a:off x="0" y="479585"/>
              <a:ext cx="4765949" cy="405904"/>
            </a:xfrm>
            <a:prstGeom prst="rect">
              <a:avLst/>
            </a:prstGeom>
            <a:gradFill flip="none" rotWithShape="1">
              <a:gsLst>
                <a:gs pos="0">
                  <a:srgbClr val="FFFFFF"/>
                </a:gs>
                <a:gs pos="100000">
                  <a:srgbClr val="CCECFF"/>
                </a:gs>
              </a:gsLst>
              <a:path path="circle">
                <a:fillToRect l="37721" t="-19636" r="62278" b="119636"/>
              </a:path>
            </a:gradFill>
            <a:ln w="9525" cap="flat">
              <a:solidFill>
                <a:srgbClr val="000000"/>
              </a:solidFill>
              <a:prstDash val="solid"/>
              <a:miter lim="8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2138" tIns="52138" rIns="52138" bIns="52138" numCol="1" anchor="t">
              <a:spAutoFit/>
            </a:bodyPr>
            <a:lstStyle>
              <a:lvl1pPr defTabSz="1042987">
                <a:spcBef>
                  <a:spcPts val="1000"/>
                </a:spcBef>
                <a:defRPr>
                  <a:latin typeface="+mn-lt"/>
                  <a:ea typeface="+mn-ea"/>
                  <a:cs typeface="+mn-cs"/>
                  <a:sym typeface="Source Sans Pro Regular"/>
                </a:defRPr>
              </a:lvl1pPr>
            </a:lstStyle>
            <a:p>
              <a:r>
                <a:rPr dirty="0"/>
                <a:t>Insufficient information: re-evaluate</a:t>
              </a:r>
            </a:p>
          </p:txBody>
        </p:sp>
        <p:sp>
          <p:nvSpPr>
            <p:cNvPr id="562" name="Line 18"/>
            <p:cNvSpPr/>
            <p:nvPr/>
          </p:nvSpPr>
          <p:spPr>
            <a:xfrm flipV="1">
              <a:off x="4765947" y="-1"/>
              <a:ext cx="2815953" cy="712242"/>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endParaRPr dirty="0"/>
            </a:p>
          </p:txBody>
        </p:sp>
      </p:grpSp>
      <p:sp>
        <p:nvSpPr>
          <p:cNvPr id="564" name="Rectangle 2"/>
          <p:cNvSpPr txBox="1"/>
          <p:nvPr/>
        </p:nvSpPr>
        <p:spPr>
          <a:xfrm>
            <a:off x="206538" y="94835"/>
            <a:ext cx="7075274" cy="8887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defTabSz="289321">
              <a:lnSpc>
                <a:spcPct val="80000"/>
              </a:lnSpc>
              <a:defRPr sz="3200">
                <a:solidFill>
                  <a:srgbClr val="FFFFFF"/>
                </a:solidFill>
                <a:latin typeface="Source Sans Pro Bold"/>
                <a:ea typeface="Source Sans Pro Bold"/>
                <a:cs typeface="Source Sans Pro Bold"/>
                <a:sym typeface="Source Sans Pro Bold"/>
              </a:defRPr>
            </a:lvl1pPr>
          </a:lstStyle>
          <a:p>
            <a:r>
              <a:rPr b="1" dirty="0"/>
              <a:t>Decision instrument for the assessment of Public Health events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551"/>
                                        </p:tgtEl>
                                        <p:attrNameLst>
                                          <p:attrName>style.visibility</p:attrName>
                                        </p:attrNameLst>
                                      </p:cBhvr>
                                      <p:to>
                                        <p:strVal val="visible"/>
                                      </p:to>
                                    </p:set>
                                    <p:animEffect transition="in" filter="wipe(left)">
                                      <p:cBhvr>
                                        <p:cTn id="7" dur="500"/>
                                        <p:tgtEl>
                                          <p:spTgt spid="55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554"/>
                                        </p:tgtEl>
                                        <p:attrNameLst>
                                          <p:attrName>style.visibility</p:attrName>
                                        </p:attrNameLst>
                                      </p:cBhvr>
                                      <p:to>
                                        <p:strVal val="visible"/>
                                      </p:to>
                                    </p:set>
                                    <p:animEffect transition="in" filter="wipe(left)">
                                      <p:cBhvr>
                                        <p:cTn id="12" dur="500"/>
                                        <p:tgtEl>
                                          <p:spTgt spid="5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p:tmAbs val="0"/>
                                  </p:iterate>
                                  <p:childTnLst>
                                    <p:set>
                                      <p:cBhvr>
                                        <p:cTn id="16" fill="hold"/>
                                        <p:tgtEl>
                                          <p:spTgt spid="560"/>
                                        </p:tgtEl>
                                        <p:attrNameLst>
                                          <p:attrName>style.visibility</p:attrName>
                                        </p:attrNameLst>
                                      </p:cBhvr>
                                      <p:to>
                                        <p:strVal val="visible"/>
                                      </p:to>
                                    </p:set>
                                    <p:animEffect transition="in" filter="wipe(left)">
                                      <p:cBhvr>
                                        <p:cTn id="17" dur="500"/>
                                        <p:tgtEl>
                                          <p:spTgt spid="56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p:tmAbs val="0"/>
                                  </p:iterate>
                                  <p:childTnLst>
                                    <p:set>
                                      <p:cBhvr>
                                        <p:cTn id="21" fill="hold"/>
                                        <p:tgtEl>
                                          <p:spTgt spid="563"/>
                                        </p:tgtEl>
                                        <p:attrNameLst>
                                          <p:attrName>style.visibility</p:attrName>
                                        </p:attrNameLst>
                                      </p:cBhvr>
                                      <p:to>
                                        <p:strVal val="visible"/>
                                      </p:to>
                                    </p:set>
                                    <p:animEffect transition="in" filter="wipe(left)">
                                      <p:cBhvr>
                                        <p:cTn id="22" dur="500"/>
                                        <p:tgtEl>
                                          <p:spTgt spid="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1" grpId="0" animBg="1" advAuto="0"/>
      <p:bldP spid="554" grpId="0" animBg="1" advAuto="0"/>
      <p:bldP spid="560" grpId="0" animBg="1" advAuto="0"/>
      <p:bldP spid="563"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Text Placeholder 3"/>
          <p:cNvSpPr txBox="1">
            <a:spLocks noGrp="1"/>
          </p:cNvSpPr>
          <p:nvPr>
            <p:ph type="body" sz="half" idx="1"/>
          </p:nvPr>
        </p:nvSpPr>
        <p:spPr>
          <a:xfrm>
            <a:off x="4273550" y="2430936"/>
            <a:ext cx="7529514" cy="2506219"/>
          </a:xfrm>
          <a:prstGeom prst="rect">
            <a:avLst/>
          </a:prstGeom>
        </p:spPr>
        <p:txBody>
          <a:bodyPr>
            <a:normAutofit/>
          </a:bodyPr>
          <a:lstStyle/>
          <a:p>
            <a:pPr marL="0" indent="0">
              <a:buSzTx/>
              <a:buNone/>
              <a:defRPr sz="2800">
                <a:solidFill>
                  <a:srgbClr val="C00000"/>
                </a:solidFill>
                <a:latin typeface="Source Sans Pro Bold"/>
                <a:ea typeface="Source Sans Pro Bold"/>
                <a:cs typeface="Source Sans Pro Bold"/>
                <a:sym typeface="Source Sans Pro Bold"/>
              </a:defRPr>
            </a:pPr>
            <a:r>
              <a:rPr sz="2400" dirty="0">
                <a:solidFill>
                  <a:schemeClr val="tx1"/>
                </a:solidFill>
              </a:rPr>
              <a:t>How many diseases and conditions are on your country’s list?</a:t>
            </a:r>
            <a:br>
              <a:rPr sz="2400" dirty="0">
                <a:solidFill>
                  <a:schemeClr val="tx1"/>
                </a:solidFill>
              </a:rPr>
            </a:br>
            <a:br>
              <a:rPr sz="2400" dirty="0">
                <a:solidFill>
                  <a:schemeClr val="tx1"/>
                </a:solidFill>
              </a:rPr>
            </a:br>
            <a:r>
              <a:rPr sz="2400" dirty="0">
                <a:solidFill>
                  <a:schemeClr val="tx1"/>
                </a:solidFill>
              </a:rPr>
              <a:t>What are some examples of recent health events surveillance systems have identified in this area?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Title 1"/>
          <p:cNvSpPr txBox="1">
            <a:spLocks noGrp="1"/>
          </p:cNvSpPr>
          <p:nvPr>
            <p:ph type="title"/>
          </p:nvPr>
        </p:nvSpPr>
        <p:spPr>
          <a:xfrm>
            <a:off x="393763" y="521565"/>
            <a:ext cx="3264196" cy="1453913"/>
          </a:xfrm>
          <a:prstGeom prst="rect">
            <a:avLst/>
          </a:prstGeom>
        </p:spPr>
        <p:txBody>
          <a:bodyPr>
            <a:normAutofit/>
          </a:bodyPr>
          <a:lstStyle>
            <a:lvl1pPr>
              <a:defRPr sz="3600"/>
            </a:lvl1pPr>
          </a:lstStyle>
          <a:p>
            <a:r>
              <a:rPr sz="3200" b="1" dirty="0"/>
              <a:t>Reportable diseases</a:t>
            </a:r>
          </a:p>
        </p:txBody>
      </p:sp>
      <p:sp>
        <p:nvSpPr>
          <p:cNvPr id="575" name="Content Placeholder 2"/>
          <p:cNvSpPr txBox="1">
            <a:spLocks noGrp="1"/>
          </p:cNvSpPr>
          <p:nvPr>
            <p:ph type="body" idx="1"/>
          </p:nvPr>
        </p:nvSpPr>
        <p:spPr>
          <a:xfrm>
            <a:off x="4273550" y="1916833"/>
            <a:ext cx="7529514" cy="2775748"/>
          </a:xfrm>
          <a:prstGeom prst="rect">
            <a:avLst/>
          </a:prstGeom>
        </p:spPr>
        <p:txBody>
          <a:bodyPr>
            <a:normAutofit/>
          </a:bodyPr>
          <a:lstStyle/>
          <a:p>
            <a:pPr marL="0" indent="0">
              <a:buSzTx/>
              <a:buNone/>
              <a:defRPr sz="2800">
                <a:solidFill>
                  <a:srgbClr val="FF0000"/>
                </a:solidFill>
              </a:defRPr>
            </a:pPr>
            <a:r>
              <a:rPr sz="2400" dirty="0"/>
              <a:t>Note to facilitators:</a:t>
            </a:r>
          </a:p>
          <a:p>
            <a:pPr marL="0" indent="0">
              <a:buSzTx/>
              <a:buNone/>
              <a:defRPr sz="2800">
                <a:solidFill>
                  <a:srgbClr val="FF0000"/>
                </a:solidFill>
              </a:defRPr>
            </a:pPr>
            <a:endParaRPr sz="2400" dirty="0"/>
          </a:p>
          <a:p>
            <a:pPr marL="0" indent="0">
              <a:buSzTx/>
              <a:buNone/>
              <a:defRPr sz="2800">
                <a:solidFill>
                  <a:srgbClr val="FF0000"/>
                </a:solidFill>
              </a:defRPr>
            </a:pPr>
            <a:r>
              <a:rPr sz="2400" dirty="0"/>
              <a:t>Insert here a list of reportable diseases in the country or region.</a:t>
            </a:r>
          </a:p>
          <a:p>
            <a:pPr marL="0" indent="0">
              <a:buSzTx/>
              <a:buNone/>
              <a:defRPr sz="2800">
                <a:solidFill>
                  <a:srgbClr val="FF0000"/>
                </a:solidFill>
              </a:defRPr>
            </a:pPr>
            <a:endParaRPr sz="2400" dirty="0"/>
          </a:p>
          <a:p>
            <a:pPr marL="0" indent="0">
              <a:buSzTx/>
              <a:buNone/>
              <a:defRPr sz="2800">
                <a:solidFill>
                  <a:srgbClr val="FF0000"/>
                </a:solidFill>
              </a:defRPr>
            </a:pPr>
            <a:r>
              <a:rPr sz="2400" dirty="0"/>
              <a:t>Example from IDSR for African Region </a:t>
            </a:r>
          </a:p>
          <a:p>
            <a:pPr marL="0" indent="0">
              <a:buSzTx/>
              <a:buNone/>
              <a:defRPr sz="2800">
                <a:solidFill>
                  <a:srgbClr val="FF0000"/>
                </a:solidFill>
              </a:defRPr>
            </a:pPr>
            <a:r>
              <a:rPr sz="2400" dirty="0"/>
              <a:t>is on next slide (hidden).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Google Shape;307;p8"/>
          <p:cNvSpPr txBox="1">
            <a:spLocks noGrp="1"/>
          </p:cNvSpPr>
          <p:nvPr>
            <p:ph type="title"/>
          </p:nvPr>
        </p:nvSpPr>
        <p:spPr>
          <a:xfrm>
            <a:off x="356217" y="1052736"/>
            <a:ext cx="3264195" cy="1453912"/>
          </a:xfrm>
          <a:prstGeom prst="rect">
            <a:avLst/>
          </a:prstGeom>
        </p:spPr>
        <p:txBody>
          <a:bodyPr lIns="0" tIns="0" rIns="0" bIns="0"/>
          <a:lstStyle/>
          <a:p>
            <a:r>
              <a:rPr b="1" dirty="0"/>
              <a:t>Introduction</a:t>
            </a:r>
          </a:p>
        </p:txBody>
      </p:sp>
      <p:sp>
        <p:nvSpPr>
          <p:cNvPr id="319" name="Google Shape;308;p8"/>
          <p:cNvSpPr txBox="1">
            <a:spLocks noGrp="1"/>
          </p:cNvSpPr>
          <p:nvPr>
            <p:ph type="body" idx="1"/>
          </p:nvPr>
        </p:nvSpPr>
        <p:spPr>
          <a:xfrm>
            <a:off x="4273550" y="1340767"/>
            <a:ext cx="7529514" cy="5048921"/>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t>Package </a:t>
            </a:r>
            <a:r>
              <a:rPr dirty="0"/>
              <a:t>(RRT ATP) especially 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 </a:t>
            </a:r>
            <a:r>
              <a:rPr lang="en-GB" dirty="0"/>
              <a:t>Programme</a:t>
            </a:r>
            <a:r>
              <a:rPr dirty="0"/>
              <a:t>.</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ontent Placeholder 6">
            <a:extLst>
              <a:ext uri="{FF2B5EF4-FFF2-40B4-BE49-F238E27FC236}">
                <a16:creationId xmlns:a16="http://schemas.microsoft.com/office/drawing/2014/main" id="{8700B8EE-4E3B-C805-2D7F-E743C8FBA457}"/>
              </a:ext>
            </a:extLst>
          </p:cNvPr>
          <p:cNvGraphicFramePr/>
          <p:nvPr/>
        </p:nvGraphicFramePr>
        <p:xfrm>
          <a:off x="1752600" y="1219222"/>
          <a:ext cx="8635999" cy="4297998"/>
        </p:xfrm>
        <a:graphic>
          <a:graphicData uri="http://schemas.openxmlformats.org/drawingml/2006/table">
            <a:tbl>
              <a:tblPr>
                <a:tableStyleId>{4C3C2611-4C71-4FC5-86AE-919BDF0F9419}</a:tableStyleId>
              </a:tblPr>
              <a:tblGrid>
                <a:gridCol w="2687335">
                  <a:extLst>
                    <a:ext uri="{9D8B030D-6E8A-4147-A177-3AD203B41FA5}">
                      <a16:colId xmlns:a16="http://schemas.microsoft.com/office/drawing/2014/main" val="20000"/>
                    </a:ext>
                  </a:extLst>
                </a:gridCol>
                <a:gridCol w="3052604">
                  <a:extLst>
                    <a:ext uri="{9D8B030D-6E8A-4147-A177-3AD203B41FA5}">
                      <a16:colId xmlns:a16="http://schemas.microsoft.com/office/drawing/2014/main" val="20001"/>
                    </a:ext>
                  </a:extLst>
                </a:gridCol>
                <a:gridCol w="2896060">
                  <a:extLst>
                    <a:ext uri="{9D8B030D-6E8A-4147-A177-3AD203B41FA5}">
                      <a16:colId xmlns:a16="http://schemas.microsoft.com/office/drawing/2014/main" val="20002"/>
                    </a:ext>
                  </a:extLst>
                </a:gridCol>
              </a:tblGrid>
              <a:tr h="579438">
                <a:tc>
                  <a:txBody>
                    <a:bodyPr/>
                    <a:lstStyle/>
                    <a:p>
                      <a:pPr algn="ctr">
                        <a:defRPr sz="1800"/>
                      </a:pPr>
                      <a:r>
                        <a:rPr sz="1600" dirty="0">
                          <a:latin typeface="+mn-lt"/>
                          <a:ea typeface="+mn-ea"/>
                          <a:cs typeface="+mn-cs"/>
                        </a:rPr>
                        <a:t>Epidemic Prone Diseases</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a:txBody>
                    <a:bodyPr/>
                    <a:lstStyle/>
                    <a:p>
                      <a:pPr algn="ctr">
                        <a:defRPr sz="1800"/>
                      </a:pPr>
                      <a:r>
                        <a:rPr sz="1600" dirty="0">
                          <a:latin typeface="+mn-lt"/>
                          <a:ea typeface="+mn-ea"/>
                          <a:cs typeface="+mn-cs"/>
                        </a:rPr>
                        <a:t>Diseases targeted for eradication / elimination</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a:txBody>
                    <a:bodyPr/>
                    <a:lstStyle/>
                    <a:p>
                      <a:pPr algn="ctr">
                        <a:defRPr sz="1800"/>
                      </a:pPr>
                      <a:r>
                        <a:rPr sz="1600" dirty="0">
                          <a:latin typeface="+mn-lt"/>
                          <a:ea typeface="+mn-ea"/>
                          <a:cs typeface="+mn-cs"/>
                        </a:rPr>
                        <a:t>Other diseases/conditions of public health importance</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extLst>
                  <a:ext uri="{0D108BD9-81ED-4DB2-BD59-A6C34878D82A}">
                    <a16:rowId xmlns:a16="http://schemas.microsoft.com/office/drawing/2014/main" val="10000"/>
                  </a:ext>
                </a:extLst>
              </a:tr>
              <a:tr h="1858069">
                <a:tc rowSpan="3">
                  <a:txBody>
                    <a:bodyPr/>
                    <a:lstStyle/>
                    <a:p>
                      <a:pPr>
                        <a:defRPr>
                          <a:latin typeface="+mn-lt"/>
                          <a:ea typeface="+mn-ea"/>
                          <a:cs typeface="+mn-cs"/>
                        </a:defRPr>
                      </a:pPr>
                      <a:r>
                        <a:rPr dirty="0"/>
                        <a:t>Acute hemorrhagic fevers</a:t>
                      </a:r>
                      <a:endParaRPr sz="2400" dirty="0">
                        <a:latin typeface="Arial"/>
                        <a:ea typeface="Arial"/>
                        <a:cs typeface="Arial"/>
                        <a:sym typeface="Arial"/>
                      </a:endParaRPr>
                    </a:p>
                    <a:p>
                      <a:pPr>
                        <a:defRPr>
                          <a:latin typeface="+mn-lt"/>
                          <a:ea typeface="+mn-ea"/>
                          <a:cs typeface="+mn-cs"/>
                        </a:defRPr>
                      </a:pPr>
                      <a:r>
                        <a:rPr dirty="0"/>
                        <a:t>Anthrax</a:t>
                      </a:r>
                      <a:endParaRPr sz="2400" dirty="0">
                        <a:latin typeface="Arial"/>
                        <a:ea typeface="Arial"/>
                        <a:cs typeface="Arial"/>
                        <a:sym typeface="Arial"/>
                      </a:endParaRPr>
                    </a:p>
                    <a:p>
                      <a:pPr>
                        <a:defRPr>
                          <a:latin typeface="+mn-lt"/>
                          <a:ea typeface="+mn-ea"/>
                          <a:cs typeface="+mn-cs"/>
                        </a:defRPr>
                      </a:pPr>
                      <a:r>
                        <a:rPr dirty="0"/>
                        <a:t>Chikungunya</a:t>
                      </a:r>
                      <a:endParaRPr sz="2400" dirty="0">
                        <a:latin typeface="Arial"/>
                        <a:ea typeface="Arial"/>
                        <a:cs typeface="Arial"/>
                        <a:sym typeface="Arial"/>
                      </a:endParaRPr>
                    </a:p>
                    <a:p>
                      <a:pPr>
                        <a:defRPr>
                          <a:latin typeface="+mn-lt"/>
                          <a:ea typeface="+mn-ea"/>
                          <a:cs typeface="+mn-cs"/>
                        </a:defRPr>
                      </a:pPr>
                      <a:r>
                        <a:rPr dirty="0"/>
                        <a:t>Cholera</a:t>
                      </a:r>
                      <a:endParaRPr sz="2400" dirty="0">
                        <a:latin typeface="Arial"/>
                        <a:ea typeface="Arial"/>
                        <a:cs typeface="Arial"/>
                        <a:sym typeface="Arial"/>
                      </a:endParaRPr>
                    </a:p>
                    <a:p>
                      <a:pPr>
                        <a:defRPr>
                          <a:latin typeface="+mn-lt"/>
                          <a:ea typeface="+mn-ea"/>
                          <a:cs typeface="+mn-cs"/>
                        </a:defRPr>
                      </a:pPr>
                      <a:r>
                        <a:rPr dirty="0"/>
                        <a:t>Dengue</a:t>
                      </a:r>
                      <a:endParaRPr sz="2400" dirty="0">
                        <a:latin typeface="Arial"/>
                        <a:ea typeface="Arial"/>
                        <a:cs typeface="Arial"/>
                        <a:sym typeface="Arial"/>
                      </a:endParaRPr>
                    </a:p>
                    <a:p>
                      <a:pPr>
                        <a:defRPr>
                          <a:latin typeface="+mn-lt"/>
                          <a:ea typeface="+mn-ea"/>
                          <a:cs typeface="+mn-cs"/>
                        </a:defRPr>
                      </a:pPr>
                      <a:r>
                        <a:rPr dirty="0" err="1"/>
                        <a:t>Diarrhoea</a:t>
                      </a:r>
                      <a:r>
                        <a:rPr dirty="0"/>
                        <a:t> with blood</a:t>
                      </a:r>
                      <a:endParaRPr sz="2400" dirty="0">
                        <a:latin typeface="Arial"/>
                        <a:ea typeface="Arial"/>
                        <a:cs typeface="Arial"/>
                        <a:sym typeface="Arial"/>
                      </a:endParaRPr>
                    </a:p>
                    <a:p>
                      <a:pPr>
                        <a:defRPr>
                          <a:latin typeface="+mn-lt"/>
                          <a:ea typeface="+mn-ea"/>
                          <a:cs typeface="+mn-cs"/>
                        </a:defRPr>
                      </a:pPr>
                      <a:r>
                        <a:rPr dirty="0"/>
                        <a:t>Measles</a:t>
                      </a:r>
                      <a:endParaRPr sz="2400" dirty="0">
                        <a:latin typeface="Arial"/>
                        <a:ea typeface="Arial"/>
                        <a:cs typeface="Arial"/>
                        <a:sym typeface="Arial"/>
                      </a:endParaRPr>
                    </a:p>
                    <a:p>
                      <a:pPr>
                        <a:defRPr>
                          <a:latin typeface="+mn-lt"/>
                          <a:ea typeface="+mn-ea"/>
                          <a:cs typeface="+mn-cs"/>
                        </a:defRPr>
                      </a:pPr>
                      <a:r>
                        <a:rPr dirty="0"/>
                        <a:t>Meningococcal meningitis</a:t>
                      </a:r>
                      <a:endParaRPr sz="2400" dirty="0">
                        <a:latin typeface="Arial"/>
                        <a:ea typeface="Arial"/>
                        <a:cs typeface="Arial"/>
                        <a:sym typeface="Arial"/>
                      </a:endParaRPr>
                    </a:p>
                    <a:p>
                      <a:pPr>
                        <a:defRPr>
                          <a:latin typeface="+mn-lt"/>
                          <a:ea typeface="+mn-ea"/>
                          <a:cs typeface="+mn-cs"/>
                        </a:defRPr>
                      </a:pPr>
                      <a:r>
                        <a:rPr dirty="0"/>
                        <a:t>Plague</a:t>
                      </a:r>
                      <a:endParaRPr sz="2400" dirty="0">
                        <a:latin typeface="Arial"/>
                        <a:ea typeface="Arial"/>
                        <a:cs typeface="Arial"/>
                        <a:sym typeface="Arial"/>
                      </a:endParaRPr>
                    </a:p>
                    <a:p>
                      <a:pPr>
                        <a:defRPr>
                          <a:latin typeface="+mn-lt"/>
                          <a:ea typeface="+mn-ea"/>
                          <a:cs typeface="+mn-cs"/>
                        </a:defRPr>
                      </a:pPr>
                      <a:r>
                        <a:rPr dirty="0"/>
                        <a:t>SARI</a:t>
                      </a:r>
                      <a:endParaRPr sz="2400" dirty="0">
                        <a:latin typeface="Arial"/>
                        <a:ea typeface="Arial"/>
                        <a:cs typeface="Arial"/>
                        <a:sym typeface="Arial"/>
                      </a:endParaRPr>
                    </a:p>
                    <a:p>
                      <a:pPr>
                        <a:defRPr>
                          <a:latin typeface="+mn-lt"/>
                          <a:ea typeface="+mn-ea"/>
                          <a:cs typeface="+mn-cs"/>
                        </a:defRPr>
                      </a:pPr>
                      <a:r>
                        <a:rPr dirty="0"/>
                        <a:t>Typhoid fever</a:t>
                      </a:r>
                      <a:endParaRPr sz="2400" dirty="0">
                        <a:latin typeface="Arial"/>
                        <a:ea typeface="Arial"/>
                        <a:cs typeface="Arial"/>
                        <a:sym typeface="Arial"/>
                      </a:endParaRPr>
                    </a:p>
                    <a:p>
                      <a:pPr>
                        <a:defRPr>
                          <a:latin typeface="+mn-lt"/>
                          <a:ea typeface="+mn-ea"/>
                          <a:cs typeface="+mn-cs"/>
                        </a:defRPr>
                      </a:pPr>
                      <a:r>
                        <a:rPr dirty="0"/>
                        <a:t>Yellow fever</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defRPr>
                          <a:latin typeface="+mn-lt"/>
                          <a:ea typeface="+mn-ea"/>
                          <a:cs typeface="+mn-cs"/>
                        </a:defRPr>
                      </a:pPr>
                      <a:r>
                        <a:rPr dirty="0"/>
                        <a:t>Buruli ulcer</a:t>
                      </a:r>
                      <a:endParaRPr sz="2400" dirty="0">
                        <a:latin typeface="Arial"/>
                        <a:ea typeface="Arial"/>
                        <a:cs typeface="Arial"/>
                        <a:sym typeface="Arial"/>
                      </a:endParaRPr>
                    </a:p>
                    <a:p>
                      <a:pPr>
                        <a:defRPr>
                          <a:latin typeface="+mn-lt"/>
                          <a:ea typeface="+mn-ea"/>
                          <a:cs typeface="+mn-cs"/>
                        </a:defRPr>
                      </a:pPr>
                      <a:r>
                        <a:rPr dirty="0" err="1"/>
                        <a:t>Drancunculiasis</a:t>
                      </a:r>
                      <a:endParaRPr dirty="0"/>
                    </a:p>
                    <a:p>
                      <a:pPr>
                        <a:defRPr>
                          <a:latin typeface="+mn-lt"/>
                          <a:ea typeface="+mn-ea"/>
                          <a:cs typeface="+mn-cs"/>
                        </a:defRPr>
                      </a:pPr>
                      <a:r>
                        <a:rPr dirty="0"/>
                        <a:t>Leprosy</a:t>
                      </a:r>
                      <a:endParaRPr sz="2400" dirty="0">
                        <a:latin typeface="Arial"/>
                        <a:ea typeface="Arial"/>
                        <a:cs typeface="Arial"/>
                        <a:sym typeface="Arial"/>
                      </a:endParaRPr>
                    </a:p>
                    <a:p>
                      <a:pPr>
                        <a:defRPr>
                          <a:latin typeface="+mn-lt"/>
                          <a:ea typeface="+mn-ea"/>
                          <a:cs typeface="+mn-cs"/>
                        </a:defRPr>
                      </a:pPr>
                      <a:r>
                        <a:rPr dirty="0"/>
                        <a:t>Lymphatic </a:t>
                      </a:r>
                      <a:r>
                        <a:rPr dirty="0" err="1"/>
                        <a:t>filiariasis</a:t>
                      </a:r>
                      <a:endParaRPr dirty="0"/>
                    </a:p>
                    <a:p>
                      <a:pPr>
                        <a:defRPr>
                          <a:latin typeface="+mn-lt"/>
                          <a:ea typeface="+mn-ea"/>
                          <a:cs typeface="+mn-cs"/>
                        </a:defRPr>
                      </a:pPr>
                      <a:r>
                        <a:rPr dirty="0"/>
                        <a:t>Neonatal tetanus</a:t>
                      </a:r>
                      <a:endParaRPr sz="2400" dirty="0">
                        <a:latin typeface="Arial"/>
                        <a:ea typeface="Arial"/>
                        <a:cs typeface="Arial"/>
                        <a:sym typeface="Arial"/>
                      </a:endParaRPr>
                    </a:p>
                    <a:p>
                      <a:pPr>
                        <a:defRPr>
                          <a:latin typeface="+mn-lt"/>
                          <a:ea typeface="+mn-ea"/>
                          <a:cs typeface="+mn-cs"/>
                        </a:defRPr>
                      </a:pPr>
                      <a:r>
                        <a:rPr dirty="0"/>
                        <a:t>Noma</a:t>
                      </a:r>
                      <a:endParaRPr sz="2400" dirty="0">
                        <a:latin typeface="Arial"/>
                        <a:ea typeface="Arial"/>
                        <a:cs typeface="Arial"/>
                        <a:sym typeface="Arial"/>
                      </a:endParaRPr>
                    </a:p>
                    <a:p>
                      <a:pPr>
                        <a:defRPr>
                          <a:latin typeface="+mn-lt"/>
                          <a:ea typeface="+mn-ea"/>
                          <a:cs typeface="+mn-cs"/>
                        </a:defRPr>
                      </a:pPr>
                      <a:r>
                        <a:rPr dirty="0"/>
                        <a:t>Onchocerciasis</a:t>
                      </a:r>
                      <a:endParaRPr sz="2400" dirty="0">
                        <a:latin typeface="Arial"/>
                        <a:ea typeface="Arial"/>
                        <a:cs typeface="Arial"/>
                        <a:sym typeface="Arial"/>
                      </a:endParaRPr>
                    </a:p>
                    <a:p>
                      <a:pPr>
                        <a:defRPr>
                          <a:latin typeface="+mn-lt"/>
                          <a:ea typeface="+mn-ea"/>
                          <a:cs typeface="+mn-cs"/>
                        </a:defRPr>
                      </a:pPr>
                      <a:r>
                        <a:rPr dirty="0"/>
                        <a:t>Poliomyelitis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rowSpan="3">
                  <a:txBody>
                    <a:bodyPr/>
                    <a:lstStyle/>
                    <a:p>
                      <a:pPr>
                        <a:defRPr>
                          <a:latin typeface="+mn-lt"/>
                          <a:ea typeface="+mn-ea"/>
                          <a:cs typeface="+mn-cs"/>
                        </a:defRPr>
                      </a:pPr>
                      <a:r>
                        <a:rPr dirty="0"/>
                        <a:t>Acute viral hepatitis</a:t>
                      </a:r>
                      <a:endParaRPr sz="2400" dirty="0">
                        <a:latin typeface="Arial"/>
                        <a:ea typeface="Arial"/>
                        <a:cs typeface="Arial"/>
                        <a:sym typeface="Arial"/>
                      </a:endParaRPr>
                    </a:p>
                    <a:p>
                      <a:pPr>
                        <a:defRPr>
                          <a:latin typeface="+mn-lt"/>
                          <a:ea typeface="+mn-ea"/>
                          <a:cs typeface="+mn-cs"/>
                        </a:defRPr>
                      </a:pPr>
                      <a:r>
                        <a:rPr dirty="0"/>
                        <a:t>Adverse events (post-</a:t>
                      </a:r>
                      <a:r>
                        <a:rPr dirty="0" err="1"/>
                        <a:t>vacc</a:t>
                      </a:r>
                      <a:r>
                        <a:rPr dirty="0"/>
                        <a:t>)</a:t>
                      </a:r>
                      <a:endParaRPr sz="2400" dirty="0">
                        <a:latin typeface="Arial"/>
                        <a:ea typeface="Arial"/>
                        <a:cs typeface="Arial"/>
                        <a:sym typeface="Arial"/>
                      </a:endParaRPr>
                    </a:p>
                    <a:p>
                      <a:pPr>
                        <a:defRPr>
                          <a:latin typeface="+mn-lt"/>
                          <a:ea typeface="+mn-ea"/>
                          <a:cs typeface="+mn-cs"/>
                        </a:defRPr>
                      </a:pPr>
                      <a:r>
                        <a:rPr dirty="0"/>
                        <a:t>Diabetes mellitus</a:t>
                      </a:r>
                      <a:endParaRPr sz="2400" dirty="0">
                        <a:latin typeface="Arial"/>
                        <a:ea typeface="Arial"/>
                        <a:cs typeface="Arial"/>
                        <a:sym typeface="Arial"/>
                      </a:endParaRPr>
                    </a:p>
                    <a:p>
                      <a:pPr>
                        <a:defRPr>
                          <a:latin typeface="+mn-lt"/>
                          <a:ea typeface="+mn-ea"/>
                          <a:cs typeface="+mn-cs"/>
                        </a:defRPr>
                      </a:pPr>
                      <a:r>
                        <a:rPr dirty="0"/>
                        <a:t>Diarrhea / dehydration &lt; 5</a:t>
                      </a:r>
                      <a:endParaRPr sz="2400" dirty="0">
                        <a:latin typeface="Arial"/>
                        <a:ea typeface="Arial"/>
                        <a:cs typeface="Arial"/>
                        <a:sym typeface="Arial"/>
                      </a:endParaRPr>
                    </a:p>
                    <a:p>
                      <a:pPr>
                        <a:defRPr>
                          <a:latin typeface="+mn-lt"/>
                          <a:ea typeface="+mn-ea"/>
                          <a:cs typeface="+mn-cs"/>
                        </a:defRPr>
                      </a:pPr>
                      <a:r>
                        <a:rPr dirty="0"/>
                        <a:t>HIV / AIDS (new cases)</a:t>
                      </a:r>
                      <a:endParaRPr sz="2400" dirty="0">
                        <a:latin typeface="Arial"/>
                        <a:ea typeface="Arial"/>
                        <a:cs typeface="Arial"/>
                        <a:sym typeface="Arial"/>
                      </a:endParaRPr>
                    </a:p>
                    <a:p>
                      <a:pPr>
                        <a:defRPr>
                          <a:latin typeface="+mn-lt"/>
                          <a:ea typeface="+mn-ea"/>
                          <a:cs typeface="+mn-cs"/>
                        </a:defRPr>
                      </a:pPr>
                      <a:r>
                        <a:rPr dirty="0"/>
                        <a:t>Hypertension</a:t>
                      </a:r>
                      <a:endParaRPr sz="2400" dirty="0">
                        <a:latin typeface="Arial"/>
                        <a:ea typeface="Arial"/>
                        <a:cs typeface="Arial"/>
                        <a:sym typeface="Arial"/>
                      </a:endParaRPr>
                    </a:p>
                    <a:p>
                      <a:pPr>
                        <a:defRPr>
                          <a:latin typeface="+mn-lt"/>
                          <a:ea typeface="+mn-ea"/>
                          <a:cs typeface="+mn-cs"/>
                        </a:defRPr>
                      </a:pPr>
                      <a:r>
                        <a:rPr dirty="0"/>
                        <a:t>Injuries (traffic accidents)</a:t>
                      </a:r>
                      <a:endParaRPr sz="2400" dirty="0">
                        <a:latin typeface="Arial"/>
                        <a:ea typeface="Arial"/>
                        <a:cs typeface="Arial"/>
                        <a:sym typeface="Arial"/>
                      </a:endParaRPr>
                    </a:p>
                    <a:p>
                      <a:pPr>
                        <a:defRPr>
                          <a:latin typeface="+mn-lt"/>
                          <a:ea typeface="+mn-ea"/>
                          <a:cs typeface="+mn-cs"/>
                        </a:defRPr>
                      </a:pPr>
                      <a:r>
                        <a:rPr dirty="0"/>
                        <a:t>Malaria</a:t>
                      </a:r>
                      <a:endParaRPr sz="2400" dirty="0">
                        <a:latin typeface="Arial"/>
                        <a:ea typeface="Arial"/>
                        <a:cs typeface="Arial"/>
                        <a:sym typeface="Arial"/>
                      </a:endParaRPr>
                    </a:p>
                    <a:p>
                      <a:pPr>
                        <a:defRPr>
                          <a:latin typeface="+mn-lt"/>
                          <a:ea typeface="+mn-ea"/>
                          <a:cs typeface="+mn-cs"/>
                        </a:defRPr>
                      </a:pPr>
                      <a:r>
                        <a:rPr dirty="0"/>
                        <a:t>Malnutrition &lt; 5 years</a:t>
                      </a:r>
                      <a:endParaRPr sz="2400" dirty="0">
                        <a:latin typeface="Arial"/>
                        <a:ea typeface="Arial"/>
                        <a:cs typeface="Arial"/>
                        <a:sym typeface="Arial"/>
                      </a:endParaRPr>
                    </a:p>
                    <a:p>
                      <a:pPr>
                        <a:defRPr>
                          <a:latin typeface="+mn-lt"/>
                          <a:ea typeface="+mn-ea"/>
                          <a:cs typeface="+mn-cs"/>
                        </a:defRPr>
                      </a:pPr>
                      <a:r>
                        <a:rPr dirty="0"/>
                        <a:t>Maternal deaths</a:t>
                      </a:r>
                      <a:endParaRPr sz="2400" dirty="0">
                        <a:latin typeface="Arial"/>
                        <a:ea typeface="Arial"/>
                        <a:cs typeface="Arial"/>
                        <a:sym typeface="Arial"/>
                      </a:endParaRPr>
                    </a:p>
                    <a:p>
                      <a:pPr>
                        <a:defRPr>
                          <a:latin typeface="+mn-lt"/>
                          <a:ea typeface="+mn-ea"/>
                          <a:cs typeface="+mn-cs"/>
                        </a:defRPr>
                      </a:pPr>
                      <a:r>
                        <a:rPr dirty="0"/>
                        <a:t>Mental health (epilepsy)</a:t>
                      </a:r>
                      <a:endParaRPr sz="2400" dirty="0">
                        <a:latin typeface="Arial"/>
                        <a:ea typeface="Arial"/>
                        <a:cs typeface="Arial"/>
                        <a:sym typeface="Arial"/>
                      </a:endParaRPr>
                    </a:p>
                    <a:p>
                      <a:pPr>
                        <a:defRPr>
                          <a:latin typeface="+mn-lt"/>
                          <a:ea typeface="+mn-ea"/>
                          <a:cs typeface="+mn-cs"/>
                        </a:defRPr>
                      </a:pPr>
                      <a:r>
                        <a:rPr dirty="0"/>
                        <a:t>Rabies</a:t>
                      </a:r>
                      <a:endParaRPr sz="2400" dirty="0">
                        <a:latin typeface="Arial"/>
                        <a:ea typeface="Arial"/>
                        <a:cs typeface="Arial"/>
                        <a:sym typeface="Arial"/>
                      </a:endParaRPr>
                    </a:p>
                    <a:p>
                      <a:pPr>
                        <a:defRPr>
                          <a:latin typeface="+mn-lt"/>
                          <a:ea typeface="+mn-ea"/>
                          <a:cs typeface="+mn-cs"/>
                        </a:defRPr>
                      </a:pPr>
                      <a:r>
                        <a:rPr dirty="0"/>
                        <a:t>Severe pneumonia &lt; 5 </a:t>
                      </a:r>
                      <a:r>
                        <a:rPr dirty="0" err="1"/>
                        <a:t>yrs</a:t>
                      </a:r>
                      <a:endParaRPr dirty="0"/>
                    </a:p>
                    <a:p>
                      <a:pPr>
                        <a:defRPr>
                          <a:latin typeface="+mn-lt"/>
                          <a:ea typeface="+mn-ea"/>
                          <a:cs typeface="+mn-cs"/>
                        </a:defRPr>
                      </a:pPr>
                      <a:r>
                        <a:rPr dirty="0"/>
                        <a:t>STI</a:t>
                      </a:r>
                      <a:endParaRPr sz="2400" dirty="0">
                        <a:latin typeface="Arial"/>
                        <a:ea typeface="Arial"/>
                        <a:cs typeface="Arial"/>
                        <a:sym typeface="Arial"/>
                      </a:endParaRPr>
                    </a:p>
                    <a:p>
                      <a:pPr>
                        <a:defRPr>
                          <a:latin typeface="+mn-lt"/>
                          <a:ea typeface="+mn-ea"/>
                          <a:cs typeface="+mn-cs"/>
                        </a:defRPr>
                      </a:pPr>
                      <a:r>
                        <a:rPr dirty="0"/>
                        <a:t>Trachoma</a:t>
                      </a:r>
                      <a:endParaRPr sz="2400" dirty="0">
                        <a:latin typeface="Arial"/>
                        <a:ea typeface="Arial"/>
                        <a:cs typeface="Arial"/>
                        <a:sym typeface="Arial"/>
                      </a:endParaRPr>
                    </a:p>
                    <a:p>
                      <a:pPr>
                        <a:defRPr>
                          <a:latin typeface="+mn-lt"/>
                          <a:ea typeface="+mn-ea"/>
                          <a:cs typeface="+mn-cs"/>
                        </a:defRPr>
                      </a:pPr>
                      <a:r>
                        <a:rPr dirty="0"/>
                        <a:t>Trypanosomiasis</a:t>
                      </a:r>
                      <a:endParaRPr sz="2400" dirty="0">
                        <a:latin typeface="Arial"/>
                        <a:ea typeface="Arial"/>
                        <a:cs typeface="Arial"/>
                        <a:sym typeface="Arial"/>
                      </a:endParaRPr>
                    </a:p>
                    <a:p>
                      <a:pPr>
                        <a:defRPr>
                          <a:latin typeface="+mn-lt"/>
                          <a:ea typeface="+mn-ea"/>
                          <a:cs typeface="+mn-cs"/>
                        </a:defRPr>
                      </a:pPr>
                      <a:r>
                        <a:rPr dirty="0"/>
                        <a:t>Tuberculosis</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1"/>
                  </a:ext>
                </a:extLst>
              </a:tr>
              <a:tr h="593725">
                <a:tc vMerge="1">
                  <a:txBody>
                    <a:bodyPr/>
                    <a:lstStyle/>
                    <a:p>
                      <a:endParaRPr lang="hu-HU"/>
                    </a:p>
                  </a:txBody>
                  <a:tcPr/>
                </a:tc>
                <a:tc>
                  <a:txBody>
                    <a:bodyPr/>
                    <a:lstStyle/>
                    <a:p>
                      <a:pPr algn="ctr">
                        <a:defRPr sz="1800"/>
                      </a:pPr>
                      <a:r>
                        <a:rPr sz="1600" dirty="0">
                          <a:latin typeface="+mn-lt"/>
                          <a:ea typeface="+mn-ea"/>
                          <a:cs typeface="+mn-cs"/>
                        </a:rPr>
                        <a:t>Diseases or events of international concern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F8DFC"/>
                    </a:solidFill>
                  </a:tcPr>
                </a:tc>
                <a:tc vMerge="1">
                  <a:txBody>
                    <a:bodyPr/>
                    <a:lstStyle/>
                    <a:p>
                      <a:endParaRPr lang="hu-HU"/>
                    </a:p>
                  </a:txBody>
                  <a:tcPr/>
                </a:tc>
                <a:extLst>
                  <a:ext uri="{0D108BD9-81ED-4DB2-BD59-A6C34878D82A}">
                    <a16:rowId xmlns:a16="http://schemas.microsoft.com/office/drawing/2014/main" val="10002"/>
                  </a:ext>
                </a:extLst>
              </a:tr>
              <a:tr h="1206475">
                <a:tc vMerge="1">
                  <a:txBody>
                    <a:bodyPr/>
                    <a:lstStyle/>
                    <a:p>
                      <a:endParaRPr lang="hu-HU"/>
                    </a:p>
                  </a:txBody>
                  <a:tcPr/>
                </a:tc>
                <a:tc>
                  <a:txBody>
                    <a:bodyPr/>
                    <a:lstStyle/>
                    <a:p>
                      <a:pPr>
                        <a:defRPr>
                          <a:latin typeface="+mn-lt"/>
                          <a:ea typeface="+mn-ea"/>
                          <a:cs typeface="+mn-cs"/>
                        </a:defRPr>
                      </a:pPr>
                      <a:r>
                        <a:rPr dirty="0"/>
                        <a:t>Human influenza, new subtype</a:t>
                      </a:r>
                      <a:endParaRPr sz="2400" dirty="0">
                        <a:latin typeface="Arial"/>
                        <a:ea typeface="Arial"/>
                        <a:cs typeface="Arial"/>
                        <a:sym typeface="Arial"/>
                      </a:endParaRPr>
                    </a:p>
                    <a:p>
                      <a:pPr>
                        <a:defRPr>
                          <a:latin typeface="+mn-lt"/>
                          <a:ea typeface="+mn-ea"/>
                          <a:cs typeface="+mn-cs"/>
                        </a:defRPr>
                      </a:pPr>
                      <a:r>
                        <a:rPr dirty="0"/>
                        <a:t>SARS</a:t>
                      </a:r>
                      <a:endParaRPr sz="2400" dirty="0">
                        <a:latin typeface="Arial"/>
                        <a:ea typeface="Arial"/>
                        <a:cs typeface="Arial"/>
                        <a:sym typeface="Arial"/>
                      </a:endParaRPr>
                    </a:p>
                    <a:p>
                      <a:pPr>
                        <a:defRPr>
                          <a:latin typeface="+mn-lt"/>
                          <a:ea typeface="+mn-ea"/>
                          <a:cs typeface="+mn-cs"/>
                        </a:defRPr>
                      </a:pPr>
                      <a:r>
                        <a:rPr dirty="0"/>
                        <a:t>Smallpox</a:t>
                      </a:r>
                      <a:endParaRPr sz="2400" dirty="0">
                        <a:latin typeface="Arial"/>
                        <a:ea typeface="Arial"/>
                        <a:cs typeface="Arial"/>
                        <a:sym typeface="Arial"/>
                      </a:endParaRPr>
                    </a:p>
                    <a:p>
                      <a:pPr>
                        <a:defRPr>
                          <a:latin typeface="+mn-lt"/>
                          <a:ea typeface="+mn-ea"/>
                          <a:cs typeface="+mn-cs"/>
                        </a:defRPr>
                      </a:pPr>
                      <a:r>
                        <a:rPr dirty="0"/>
                        <a:t>Any PH event of int’l or national concern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vMerge="1">
                  <a:txBody>
                    <a:bodyPr/>
                    <a:lstStyle/>
                    <a:p>
                      <a:endParaRPr lang="hu-HU"/>
                    </a:p>
                  </a:txBody>
                  <a:tcPr/>
                </a:tc>
                <a:extLst>
                  <a:ext uri="{0D108BD9-81ED-4DB2-BD59-A6C34878D82A}">
                    <a16:rowId xmlns:a16="http://schemas.microsoft.com/office/drawing/2014/main" val="10003"/>
                  </a:ext>
                </a:extLst>
              </a:tr>
            </a:tbl>
          </a:graphicData>
        </a:graphic>
      </p:graphicFrame>
      <p:sp>
        <p:nvSpPr>
          <p:cNvPr id="7" name="TextBox 2">
            <a:extLst>
              <a:ext uri="{FF2B5EF4-FFF2-40B4-BE49-F238E27FC236}">
                <a16:creationId xmlns:a16="http://schemas.microsoft.com/office/drawing/2014/main" id="{BC97C627-F0C4-5B30-FDA0-CEDD956985DD}"/>
              </a:ext>
            </a:extLst>
          </p:cNvPr>
          <p:cNvSpPr txBox="1"/>
          <p:nvPr/>
        </p:nvSpPr>
        <p:spPr>
          <a:xfrm>
            <a:off x="1798320" y="5589239"/>
            <a:ext cx="8519160" cy="858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600">
                <a:solidFill>
                  <a:srgbClr val="002060"/>
                </a:solidFill>
                <a:latin typeface="+mn-lt"/>
                <a:ea typeface="+mn-ea"/>
                <a:cs typeface="+mn-cs"/>
                <a:sym typeface="Source Sans Pro Regular"/>
              </a:defRPr>
            </a:lvl1pPr>
          </a:lstStyle>
          <a:p>
            <a:r>
              <a:rPr dirty="0"/>
              <a:t>Example from Integrated Disease Surveillance and Response (IDSR) Technical Guidelines in the African Region</a:t>
            </a:r>
            <a:endParaRPr dirty="0">
              <a:latin typeface="Arial"/>
              <a:ea typeface="Arial"/>
              <a:cs typeface="Arial"/>
              <a:sym typeface="Arial"/>
            </a:endParaRPr>
          </a:p>
        </p:txBody>
      </p:sp>
      <p:sp>
        <p:nvSpPr>
          <p:cNvPr id="8" name="Slide Number Placeholder 4">
            <a:extLst>
              <a:ext uri="{FF2B5EF4-FFF2-40B4-BE49-F238E27FC236}">
                <a16:creationId xmlns:a16="http://schemas.microsoft.com/office/drawing/2014/main" id="{68B96DB7-92E2-BE82-6BDE-14405A2AAB73}"/>
              </a:ext>
            </a:extLst>
          </p:cNvPr>
          <p:cNvSpPr txBox="1"/>
          <p:nvPr/>
        </p:nvSpPr>
        <p:spPr>
          <a:xfrm>
            <a:off x="9494519" y="6528608"/>
            <a:ext cx="2651761"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Arial"/>
                <a:ea typeface="Arial"/>
                <a:cs typeface="Arial"/>
                <a:sym typeface="Arial"/>
              </a:defRPr>
            </a:lvl1pPr>
          </a:lstStyle>
          <a:p>
            <a:endParaRPr dirty="0"/>
          </a:p>
        </p:txBody>
      </p:sp>
      <p:sp>
        <p:nvSpPr>
          <p:cNvPr id="5" name="Rectangle 2">
            <a:extLst>
              <a:ext uri="{FF2B5EF4-FFF2-40B4-BE49-F238E27FC236}">
                <a16:creationId xmlns:a16="http://schemas.microsoft.com/office/drawing/2014/main" id="{9B2E9C10-C040-35E3-D22A-B8A5FF5FCB38}"/>
              </a:ext>
            </a:extLst>
          </p:cNvPr>
          <p:cNvSpPr txBox="1"/>
          <p:nvPr/>
        </p:nvSpPr>
        <p:spPr>
          <a:xfrm>
            <a:off x="167817" y="-140676"/>
            <a:ext cx="9227391"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sz="2700" b="1" dirty="0"/>
              <a:t>Reportable diseases vary by country and region: example in African region (IDSR)</a:t>
            </a:r>
          </a:p>
        </p:txBody>
      </p:sp>
    </p:spTree>
    <p:extLst>
      <p:ext uri="{BB962C8B-B14F-4D97-AF65-F5344CB8AC3E}">
        <p14:creationId xmlns:p14="http://schemas.microsoft.com/office/powerpoint/2010/main" val="10275176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itle 1"/>
          <p:cNvSpPr txBox="1">
            <a:spLocks noGrp="1"/>
          </p:cNvSpPr>
          <p:nvPr>
            <p:ph type="title" idx="4294967295"/>
          </p:nvPr>
        </p:nvSpPr>
        <p:spPr>
          <a:xfrm>
            <a:off x="119336" y="123824"/>
            <a:ext cx="6103485" cy="646114"/>
          </a:xfrm>
          <a:prstGeom prst="rect">
            <a:avLst/>
          </a:prstGeom>
        </p:spPr>
        <p:txBody>
          <a:bodyPr/>
          <a:lstStyle/>
          <a:p>
            <a:r>
              <a:rPr b="1" dirty="0"/>
              <a:t>Sources of surveillance data</a:t>
            </a:r>
          </a:p>
        </p:txBody>
      </p:sp>
      <p:sp>
        <p:nvSpPr>
          <p:cNvPr id="589" name="Text Placeholder 7"/>
          <p:cNvSpPr txBox="1">
            <a:spLocks noGrp="1"/>
          </p:cNvSpPr>
          <p:nvPr>
            <p:ph type="body" sz="quarter" idx="1"/>
          </p:nvPr>
        </p:nvSpPr>
        <p:spPr>
          <a:xfrm>
            <a:off x="2116615" y="1528089"/>
            <a:ext cx="3732064" cy="1045643"/>
          </a:xfrm>
          <a:prstGeom prst="rect">
            <a:avLst/>
          </a:prstGeom>
        </p:spPr>
        <p:txBody>
          <a:bodyPr/>
          <a:lstStyle>
            <a:lvl1pPr marL="0" indent="0">
              <a:buSzTx/>
              <a:buNone/>
              <a:defRPr sz="2400">
                <a:solidFill>
                  <a:srgbClr val="892921"/>
                </a:solidFill>
                <a:latin typeface="Source Sans Pro Bold"/>
                <a:ea typeface="Source Sans Pro Bold"/>
                <a:cs typeface="Source Sans Pro Bold"/>
                <a:sym typeface="Source Sans Pro Bold"/>
              </a:defRPr>
            </a:lvl1pPr>
          </a:lstStyle>
          <a:p>
            <a:r>
              <a:rPr b="1" dirty="0"/>
              <a:t>Non-emergency settings</a:t>
            </a:r>
          </a:p>
        </p:txBody>
      </p:sp>
      <p:sp>
        <p:nvSpPr>
          <p:cNvPr id="590" name="Content Placeholder 4"/>
          <p:cNvSpPr txBox="1"/>
          <p:nvPr/>
        </p:nvSpPr>
        <p:spPr>
          <a:xfrm>
            <a:off x="1573435" y="2258097"/>
            <a:ext cx="4525056" cy="30718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Reported diseases or syndromes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Electronic health records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Vital records (e.g., birth and death certificates)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Registries (e.g., maternal, cancer, immunization)</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Surveys</a:t>
            </a:r>
          </a:p>
        </p:txBody>
      </p:sp>
      <p:sp>
        <p:nvSpPr>
          <p:cNvPr id="591" name="Text Placeholder 5"/>
          <p:cNvSpPr txBox="1"/>
          <p:nvPr/>
        </p:nvSpPr>
        <p:spPr>
          <a:xfrm>
            <a:off x="6861799" y="1413130"/>
            <a:ext cx="3950336" cy="8152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defTabSz="289321">
              <a:lnSpc>
                <a:spcPct val="81000"/>
              </a:lnSpc>
              <a:spcBef>
                <a:spcPts val="300"/>
              </a:spcBef>
              <a:defRPr sz="2400">
                <a:solidFill>
                  <a:schemeClr val="accent2"/>
                </a:solidFill>
                <a:latin typeface="Source Sans Pro Bold"/>
                <a:ea typeface="Source Sans Pro Bold"/>
                <a:cs typeface="Source Sans Pro Bold"/>
                <a:sym typeface="Source Sans Pro Bold"/>
              </a:defRPr>
            </a:lvl1pPr>
          </a:lstStyle>
          <a:p>
            <a:r>
              <a:rPr b="1" dirty="0"/>
              <a:t>Additional sources during emergencies</a:t>
            </a:r>
          </a:p>
        </p:txBody>
      </p:sp>
      <p:sp>
        <p:nvSpPr>
          <p:cNvPr id="592" name="Content Placeholder 6"/>
          <p:cNvSpPr txBox="1"/>
          <p:nvPr/>
        </p:nvSpPr>
        <p:spPr>
          <a:xfrm>
            <a:off x="6633423" y="2323557"/>
            <a:ext cx="4330508" cy="3071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Local and International NGOs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Key Informants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Cluster Meetings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Rapid Needs Assessments</a:t>
            </a:r>
            <a:endParaRPr sz="3200" dirty="0"/>
          </a:p>
          <a:p>
            <a:pPr marL="254000" indent="-254000" defTabSz="289321">
              <a:lnSpc>
                <a:spcPct val="90000"/>
              </a:lnSpc>
              <a:spcBef>
                <a:spcPts val="300"/>
              </a:spcBef>
              <a:buClr>
                <a:srgbClr val="C00000"/>
              </a:buClr>
              <a:buSzPct val="100000"/>
              <a:buFont typeface="Arial"/>
              <a:buChar char="•"/>
              <a:defRPr sz="2400">
                <a:latin typeface="+mn-lt"/>
                <a:ea typeface="+mn-ea"/>
                <a:cs typeface="+mn-cs"/>
                <a:sym typeface="Source Sans Pro Regular"/>
              </a:defRPr>
            </a:pPr>
            <a:r>
              <a:rPr dirty="0"/>
              <a:t>Outbreak Investigations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Content Placeholder 1"/>
          <p:cNvSpPr txBox="1"/>
          <p:nvPr/>
        </p:nvSpPr>
        <p:spPr>
          <a:xfrm>
            <a:off x="4269512" y="2013228"/>
            <a:ext cx="7253377" cy="28315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54000" indent="-254000">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sz="2400" dirty="0"/>
              <a:t>Information about each person under investigation as part of public health surveillance or epidemiologic investigation, organized into rows and columns</a:t>
            </a:r>
            <a:endParaRPr sz="2400" dirty="0">
              <a:latin typeface="Arial"/>
              <a:ea typeface="Arial"/>
              <a:cs typeface="Arial"/>
              <a:sym typeface="Arial"/>
            </a:endParaRPr>
          </a:p>
          <a:p>
            <a:pPr marL="254000" indent="-254000">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sz="2400" dirty="0"/>
              <a:t>Each row contains information about a single person</a:t>
            </a:r>
            <a:endParaRPr sz="2400" dirty="0">
              <a:latin typeface="Arial"/>
              <a:ea typeface="Arial"/>
              <a:cs typeface="Arial"/>
              <a:sym typeface="Arial"/>
            </a:endParaRPr>
          </a:p>
          <a:p>
            <a:pPr marL="254000" indent="-254000">
              <a:spcBef>
                <a:spcPts val="600"/>
              </a:spcBef>
              <a:buClr>
                <a:schemeClr val="accent3">
                  <a:lumMod val="75000"/>
                </a:schemeClr>
              </a:buClr>
              <a:buSzPct val="100000"/>
              <a:buFont typeface="Arial"/>
              <a:buChar char="•"/>
              <a:defRPr sz="2800">
                <a:solidFill>
                  <a:srgbClr val="10253F"/>
                </a:solidFill>
                <a:latin typeface="+mn-lt"/>
                <a:ea typeface="+mn-ea"/>
                <a:cs typeface="+mn-cs"/>
                <a:sym typeface="Source Sans Pro Regular"/>
              </a:defRPr>
            </a:pPr>
            <a:r>
              <a:rPr sz="2400" dirty="0"/>
              <a:t>Each column represents a variable such as name or ID number, age, sex, date of onset of symptoms or date of diagnosis, etc.</a:t>
            </a:r>
          </a:p>
        </p:txBody>
      </p:sp>
      <p:sp>
        <p:nvSpPr>
          <p:cNvPr id="596" name="Title 4"/>
          <p:cNvSpPr txBox="1">
            <a:spLocks noGrp="1"/>
          </p:cNvSpPr>
          <p:nvPr>
            <p:ph type="title"/>
          </p:nvPr>
        </p:nvSpPr>
        <p:spPr>
          <a:xfrm>
            <a:off x="242464" y="835590"/>
            <a:ext cx="3741849" cy="585189"/>
          </a:xfrm>
          <a:prstGeom prst="rect">
            <a:avLst/>
          </a:prstGeom>
        </p:spPr>
        <p:txBody>
          <a:bodyPr>
            <a:noAutofit/>
          </a:bodyPr>
          <a:lstStyle/>
          <a:p>
            <a:r>
              <a:rPr b="1" dirty="0"/>
              <a:t>What is a line list?</a:t>
            </a:r>
          </a:p>
        </p:txBody>
      </p:sp>
      <p:sp>
        <p:nvSpPr>
          <p:cNvPr id="2" name="Rounded Rectangle 3">
            <a:extLst>
              <a:ext uri="{FF2B5EF4-FFF2-40B4-BE49-F238E27FC236}">
                <a16:creationId xmlns:a16="http://schemas.microsoft.com/office/drawing/2014/main" id="{7899C4B5-60D4-FBA3-FE43-E51512EB15E2}"/>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9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95">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95">
                                            <p:txEl>
                                              <p:pRg st="1" end="1"/>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5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build="p" bldLvl="5"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2" name="Group 104"/>
          <p:cNvGraphicFramePr/>
          <p:nvPr>
            <p:extLst>
              <p:ext uri="{D42A27DB-BD31-4B8C-83A1-F6EECF244321}">
                <p14:modId xmlns:p14="http://schemas.microsoft.com/office/powerpoint/2010/main" val="2331670198"/>
              </p:ext>
            </p:extLst>
          </p:nvPr>
        </p:nvGraphicFramePr>
        <p:xfrm>
          <a:off x="1912144" y="1151723"/>
          <a:ext cx="8367712" cy="4554554"/>
        </p:xfrm>
        <a:graphic>
          <a:graphicData uri="http://schemas.openxmlformats.org/drawingml/2006/table">
            <a:tbl>
              <a:tblPr>
                <a:tableStyleId>{4C3C2611-4C71-4FC5-86AE-919BDF0F9419}</a:tableStyleId>
              </a:tblPr>
              <a:tblGrid>
                <a:gridCol w="831850">
                  <a:extLst>
                    <a:ext uri="{9D8B030D-6E8A-4147-A177-3AD203B41FA5}">
                      <a16:colId xmlns:a16="http://schemas.microsoft.com/office/drawing/2014/main" val="20000"/>
                    </a:ext>
                  </a:extLst>
                </a:gridCol>
                <a:gridCol w="1201737">
                  <a:extLst>
                    <a:ext uri="{9D8B030D-6E8A-4147-A177-3AD203B41FA5}">
                      <a16:colId xmlns:a16="http://schemas.microsoft.com/office/drawing/2014/main" val="20001"/>
                    </a:ext>
                  </a:extLst>
                </a:gridCol>
                <a:gridCol w="1179513">
                  <a:extLst>
                    <a:ext uri="{9D8B030D-6E8A-4147-A177-3AD203B41FA5}">
                      <a16:colId xmlns:a16="http://schemas.microsoft.com/office/drawing/2014/main" val="20002"/>
                    </a:ext>
                  </a:extLst>
                </a:gridCol>
                <a:gridCol w="1165225">
                  <a:extLst>
                    <a:ext uri="{9D8B030D-6E8A-4147-A177-3AD203B41FA5}">
                      <a16:colId xmlns:a16="http://schemas.microsoft.com/office/drawing/2014/main" val="20003"/>
                    </a:ext>
                  </a:extLst>
                </a:gridCol>
                <a:gridCol w="936625">
                  <a:extLst>
                    <a:ext uri="{9D8B030D-6E8A-4147-A177-3AD203B41FA5}">
                      <a16:colId xmlns:a16="http://schemas.microsoft.com/office/drawing/2014/main" val="20004"/>
                    </a:ext>
                  </a:extLst>
                </a:gridCol>
                <a:gridCol w="1177925">
                  <a:extLst>
                    <a:ext uri="{9D8B030D-6E8A-4147-A177-3AD203B41FA5}">
                      <a16:colId xmlns:a16="http://schemas.microsoft.com/office/drawing/2014/main" val="20005"/>
                    </a:ext>
                  </a:extLst>
                </a:gridCol>
                <a:gridCol w="779462">
                  <a:extLst>
                    <a:ext uri="{9D8B030D-6E8A-4147-A177-3AD203B41FA5}">
                      <a16:colId xmlns:a16="http://schemas.microsoft.com/office/drawing/2014/main" val="20006"/>
                    </a:ext>
                  </a:extLst>
                </a:gridCol>
                <a:gridCol w="1095375">
                  <a:extLst>
                    <a:ext uri="{9D8B030D-6E8A-4147-A177-3AD203B41FA5}">
                      <a16:colId xmlns:a16="http://schemas.microsoft.com/office/drawing/2014/main" val="20007"/>
                    </a:ext>
                  </a:extLst>
                </a:gridCol>
              </a:tblGrid>
              <a:tr h="489022">
                <a:tc>
                  <a:txBody>
                    <a:bodyPr/>
                    <a:lstStyle/>
                    <a:p>
                      <a:pPr algn="ctr">
                        <a:spcBef>
                          <a:spcPts val="100"/>
                        </a:spcBef>
                        <a:defRPr sz="1800">
                          <a:latin typeface="+mn-lt"/>
                          <a:ea typeface="+mn-ea"/>
                          <a:cs typeface="+mn-cs"/>
                        </a:defRPr>
                      </a:pPr>
                      <a:endParaRPr dirty="0"/>
                    </a:p>
                  </a:txBody>
                  <a:tcPr marL="45720" marR="45720" horzOverflow="overflow">
                    <a:lnL w="28575">
                      <a:solidFill>
                        <a:srgbClr val="000000"/>
                      </a:solidFill>
                    </a:lnL>
                    <a:lnR w="12700">
                      <a:solidFill>
                        <a:srgbClr val="000000"/>
                      </a:solidFill>
                    </a:lnR>
                    <a:lnT w="28575">
                      <a:solidFill>
                        <a:srgbClr val="000000"/>
                      </a:solidFill>
                    </a:lnT>
                    <a:lnB w="12700">
                      <a:solidFill>
                        <a:srgbClr val="000000"/>
                      </a:solidFill>
                    </a:lnB>
                    <a:noFill/>
                  </a:tcPr>
                </a:tc>
                <a:tc>
                  <a:txBody>
                    <a:bodyPr/>
                    <a:lstStyle/>
                    <a:p>
                      <a:pPr algn="ctr">
                        <a:spcBef>
                          <a:spcPts val="100"/>
                        </a:spcBef>
                        <a:defRPr sz="1800">
                          <a:latin typeface="+mn-lt"/>
                          <a:ea typeface="+mn-ea"/>
                          <a:cs typeface="+mn-cs"/>
                        </a:defRPr>
                      </a:pPr>
                      <a:endParaRPr dirty="0"/>
                    </a:p>
                  </a:txBody>
                  <a:tcPr marL="45720" marR="45720" horzOverflow="overflow">
                    <a:lnL w="12700">
                      <a:solidFill>
                        <a:srgbClr val="000000"/>
                      </a:solidFill>
                    </a:lnL>
                    <a:lnR w="12700">
                      <a:solidFill>
                        <a:srgbClr val="000000"/>
                      </a:solidFill>
                    </a:lnR>
                    <a:lnT w="28575">
                      <a:solidFill>
                        <a:srgbClr val="000000"/>
                      </a:solidFill>
                    </a:lnT>
                    <a:lnB w="12700">
                      <a:solidFill>
                        <a:srgbClr val="000000"/>
                      </a:solidFill>
                    </a:lnB>
                    <a:noFill/>
                  </a:tcPr>
                </a:tc>
                <a:tc gridSpan="3">
                  <a:txBody>
                    <a:bodyPr/>
                    <a:lstStyle/>
                    <a:p>
                      <a:pPr algn="ctr">
                        <a:spcBef>
                          <a:spcPts val="400"/>
                        </a:spcBef>
                        <a:defRPr sz="1800"/>
                      </a:pPr>
                      <a:r>
                        <a:rPr dirty="0">
                          <a:latin typeface="+mn-lt"/>
                          <a:ea typeface="+mn-ea"/>
                          <a:cs typeface="+mn-cs"/>
                        </a:rPr>
                        <a:t>Signs/Symptoms</a:t>
                      </a:r>
                    </a:p>
                  </a:txBody>
                  <a:tcPr marL="45720" marR="45720" anchor="b" horzOverflow="overflow">
                    <a:lnL w="12700">
                      <a:solidFill>
                        <a:srgbClr val="000000"/>
                      </a:solidFill>
                    </a:lnL>
                    <a:lnR w="12700">
                      <a:solidFill>
                        <a:srgbClr val="000000"/>
                      </a:solidFill>
                    </a:lnR>
                    <a:lnT w="28575">
                      <a:solidFill>
                        <a:srgbClr val="000000"/>
                      </a:solidFill>
                    </a:lnT>
                    <a:lnB w="12700">
                      <a:solidFill>
                        <a:srgbClr val="000000"/>
                      </a:solidFill>
                    </a:lnB>
                    <a:noFill/>
                  </a:tcPr>
                </a:tc>
                <a:tc hMerge="1">
                  <a:txBody>
                    <a:bodyPr/>
                    <a:lstStyle/>
                    <a:p>
                      <a:endParaRPr lang="hu-HU"/>
                    </a:p>
                  </a:txBody>
                  <a:tcPr/>
                </a:tc>
                <a:tc hMerge="1">
                  <a:txBody>
                    <a:bodyPr/>
                    <a:lstStyle/>
                    <a:p>
                      <a:endParaRPr lang="hu-HU"/>
                    </a:p>
                  </a:txBody>
                  <a:tcPr/>
                </a:tc>
                <a:tc>
                  <a:txBody>
                    <a:bodyPr/>
                    <a:lstStyle/>
                    <a:p>
                      <a:pPr algn="ctr">
                        <a:spcBef>
                          <a:spcPts val="400"/>
                        </a:spcBef>
                        <a:defRPr sz="1800"/>
                      </a:pPr>
                      <a:r>
                        <a:rPr dirty="0">
                          <a:latin typeface="+mn-lt"/>
                          <a:ea typeface="+mn-ea"/>
                          <a:cs typeface="+mn-cs"/>
                        </a:rPr>
                        <a:t>Labs</a:t>
                      </a:r>
                    </a:p>
                  </a:txBody>
                  <a:tcPr marL="45720" marR="45720" anchor="b" horzOverflow="overflow">
                    <a:lnL w="12700">
                      <a:solidFill>
                        <a:srgbClr val="000000"/>
                      </a:solidFill>
                    </a:lnL>
                    <a:lnR w="12700">
                      <a:solidFill>
                        <a:srgbClr val="000000"/>
                      </a:solidFill>
                    </a:lnR>
                    <a:lnT w="28575">
                      <a:solidFill>
                        <a:srgbClr val="000000"/>
                      </a:solidFill>
                    </a:lnT>
                    <a:lnB w="12700">
                      <a:solidFill>
                        <a:srgbClr val="000000"/>
                      </a:solidFill>
                    </a:lnB>
                    <a:noFill/>
                  </a:tcPr>
                </a:tc>
                <a:tc gridSpan="2">
                  <a:txBody>
                    <a:bodyPr/>
                    <a:lstStyle/>
                    <a:p>
                      <a:pPr algn="ctr">
                        <a:spcBef>
                          <a:spcPts val="400"/>
                        </a:spcBef>
                        <a:defRPr sz="1800"/>
                      </a:pPr>
                      <a:r>
                        <a:rPr dirty="0">
                          <a:latin typeface="+mn-lt"/>
                          <a:ea typeface="+mn-ea"/>
                          <a:cs typeface="+mn-cs"/>
                        </a:rPr>
                        <a:t>Demographics</a:t>
                      </a:r>
                    </a:p>
                  </a:txBody>
                  <a:tcPr marL="45720" marR="45720" anchor="b" horzOverflow="overflow">
                    <a:lnL w="12700">
                      <a:solidFill>
                        <a:srgbClr val="000000"/>
                      </a:solidFill>
                    </a:lnL>
                    <a:lnR w="28575">
                      <a:solidFill>
                        <a:srgbClr val="000000"/>
                      </a:solidFill>
                    </a:lnR>
                    <a:lnT w="28575">
                      <a:solidFill>
                        <a:srgbClr val="000000"/>
                      </a:solidFill>
                    </a:lnT>
                    <a:lnB w="12700">
                      <a:solidFill>
                        <a:srgbClr val="000000"/>
                      </a:solidFill>
                    </a:lnB>
                    <a:noFill/>
                  </a:tcPr>
                </a:tc>
                <a:tc hMerge="1">
                  <a:txBody>
                    <a:bodyPr/>
                    <a:lstStyle/>
                    <a:p>
                      <a:endParaRPr lang="hu-HU"/>
                    </a:p>
                  </a:txBody>
                  <a:tcPr/>
                </a:tc>
                <a:extLst>
                  <a:ext uri="{0D108BD9-81ED-4DB2-BD59-A6C34878D82A}">
                    <a16:rowId xmlns:a16="http://schemas.microsoft.com/office/drawing/2014/main" val="10000"/>
                  </a:ext>
                </a:extLst>
              </a:tr>
              <a:tr h="895481">
                <a:tc>
                  <a:txBody>
                    <a:bodyPr/>
                    <a:lstStyle/>
                    <a:p>
                      <a:pPr algn="ctr">
                        <a:spcBef>
                          <a:spcPts val="400"/>
                        </a:spcBef>
                        <a:defRPr sz="1800"/>
                      </a:pPr>
                      <a:r>
                        <a:rPr dirty="0">
                          <a:latin typeface="+mn-lt"/>
                          <a:ea typeface="+mn-ea"/>
                          <a:cs typeface="+mn-cs"/>
                        </a:rPr>
                        <a:t>Case no.</a:t>
                      </a:r>
                    </a:p>
                  </a:txBody>
                  <a:tcPr marL="45720" marR="45720" anchor="b"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Date of Symptom
Onset</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Diarrhea</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Vomiting</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latin typeface="+mn-lt"/>
                          <a:ea typeface="+mn-ea"/>
                          <a:cs typeface="+mn-cs"/>
                        </a:defRPr>
                      </a:pPr>
                      <a:r>
                        <a:rPr dirty="0"/>
                        <a:t>Fever &gt;37</a:t>
                      </a:r>
                      <a:r>
                        <a:rPr baseline="30000" dirty="0"/>
                        <a:t>o</a:t>
                      </a:r>
                      <a:r>
                        <a:rPr dirty="0"/>
                        <a:t>C</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Positive stool culture</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Age</a:t>
                      </a:r>
                    </a:p>
                  </a:txBody>
                  <a:tcPr marL="45720" marR="45720" anchor="b"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dirty="0">
                          <a:latin typeface="+mn-lt"/>
                          <a:ea typeface="+mn-ea"/>
                          <a:cs typeface="+mn-cs"/>
                        </a:rPr>
                        <a:t>Gender</a:t>
                      </a:r>
                    </a:p>
                  </a:txBody>
                  <a:tcPr marL="45720" marR="45720" anchor="b"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1"/>
                  </a:ext>
                </a:extLst>
              </a:tr>
              <a:tr h="579205">
                <a:tc>
                  <a:txBody>
                    <a:bodyPr/>
                    <a:lstStyle/>
                    <a:p>
                      <a:pPr algn="ctr">
                        <a:spcBef>
                          <a:spcPts val="400"/>
                        </a:spcBef>
                        <a:defRPr sz="1800"/>
                      </a:pPr>
                      <a:r>
                        <a:rPr sz="2000" dirty="0">
                          <a:latin typeface="+mn-lt"/>
                          <a:ea typeface="+mn-ea"/>
                          <a:cs typeface="+mn-cs"/>
                        </a:rPr>
                        <a:t>1</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22/07/14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Not done</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19</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M</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2"/>
                  </a:ext>
                </a:extLst>
              </a:tr>
              <a:tr h="439803">
                <a:tc>
                  <a:txBody>
                    <a:bodyPr/>
                    <a:lstStyle/>
                    <a:p>
                      <a:pPr algn="ctr">
                        <a:spcBef>
                          <a:spcPts val="400"/>
                        </a:spcBef>
                        <a:defRPr sz="1800"/>
                      </a:pPr>
                      <a:r>
                        <a:rPr sz="2000" dirty="0">
                          <a:latin typeface="+mn-lt"/>
                          <a:ea typeface="+mn-ea"/>
                          <a:cs typeface="+mn-cs"/>
                        </a:rPr>
                        <a:t>2</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25/07/14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17</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M</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3"/>
                  </a:ext>
                </a:extLst>
              </a:tr>
              <a:tr h="439803">
                <a:tc>
                  <a:txBody>
                    <a:bodyPr/>
                    <a:lstStyle/>
                    <a:p>
                      <a:pPr algn="ctr">
                        <a:spcBef>
                          <a:spcPts val="400"/>
                        </a:spcBef>
                        <a:defRPr sz="1800"/>
                      </a:pPr>
                      <a:r>
                        <a:rPr sz="2000" dirty="0">
                          <a:latin typeface="+mn-lt"/>
                          <a:ea typeface="+mn-ea"/>
                          <a:cs typeface="+mn-cs"/>
                        </a:rPr>
                        <a:t>3</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22/07/14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23</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F</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4"/>
                  </a:ext>
                </a:extLst>
              </a:tr>
              <a:tr h="439803">
                <a:tc>
                  <a:txBody>
                    <a:bodyPr/>
                    <a:lstStyle/>
                    <a:p>
                      <a:pPr algn="ctr">
                        <a:spcBef>
                          <a:spcPts val="400"/>
                        </a:spcBef>
                        <a:defRPr sz="1800"/>
                      </a:pPr>
                      <a:r>
                        <a:rPr sz="2000" dirty="0">
                          <a:latin typeface="+mn-lt"/>
                          <a:ea typeface="+mn-ea"/>
                          <a:cs typeface="+mn-cs"/>
                        </a:rPr>
                        <a:t>4</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27/07/14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Pending</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18</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5"/>
                  </a:ext>
                </a:extLst>
              </a:tr>
              <a:tr h="439803">
                <a:tc>
                  <a:txBody>
                    <a:bodyPr/>
                    <a:lstStyle/>
                    <a:p>
                      <a:pPr algn="ctr">
                        <a:spcBef>
                          <a:spcPts val="400"/>
                        </a:spcBef>
                        <a:defRPr sz="1800"/>
                      </a:pPr>
                      <a:r>
                        <a:rPr sz="2000" dirty="0">
                          <a:latin typeface="+mn-lt"/>
                          <a:ea typeface="+mn-ea"/>
                          <a:cs typeface="+mn-cs"/>
                        </a:rPr>
                        <a:t>5</a:t>
                      </a:r>
                    </a:p>
                  </a:txBody>
                  <a:tcPr marL="45720" marR="45720" anchor="ctr" horzOverflow="overflow">
                    <a:lnL w="28575">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23/07/14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N</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21</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a:spcBef>
                          <a:spcPts val="400"/>
                        </a:spcBef>
                        <a:defRPr sz="1800"/>
                      </a:pPr>
                      <a:r>
                        <a:rPr sz="2000" dirty="0">
                          <a:latin typeface="+mn-lt"/>
                          <a:ea typeface="+mn-ea"/>
                          <a:cs typeface="+mn-cs"/>
                        </a:rPr>
                        <a:t>M</a:t>
                      </a:r>
                    </a:p>
                  </a:txBody>
                  <a:tcPr marL="45720" marR="45720" anchor="ctr" horzOverflow="overflow">
                    <a:lnL w="12700">
                      <a:solidFill>
                        <a:srgbClr val="000000"/>
                      </a:solidFill>
                    </a:lnL>
                    <a:lnR w="28575">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6"/>
                  </a:ext>
                </a:extLst>
              </a:tr>
              <a:tr h="579205">
                <a:tc>
                  <a:txBody>
                    <a:bodyPr/>
                    <a:lstStyle/>
                    <a:p>
                      <a:pPr algn="ctr">
                        <a:spcBef>
                          <a:spcPts val="400"/>
                        </a:spcBef>
                        <a:defRPr sz="1800"/>
                      </a:pPr>
                      <a:r>
                        <a:rPr sz="2000" dirty="0">
                          <a:latin typeface="+mn-lt"/>
                          <a:ea typeface="+mn-ea"/>
                          <a:cs typeface="+mn-cs"/>
                        </a:rPr>
                        <a:t>6</a:t>
                      </a:r>
                    </a:p>
                  </a:txBody>
                  <a:tcPr marL="45720" marR="45720" anchor="ctr" horzOverflow="overflow">
                    <a:lnL w="28575">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21/07/14</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Y</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dirty="0">
                          <a:latin typeface="+mn-lt"/>
                          <a:ea typeface="+mn-ea"/>
                          <a:cs typeface="+mn-cs"/>
                        </a:rPr>
                        <a:t>Not submitted</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18</a:t>
                      </a:r>
                    </a:p>
                  </a:txBody>
                  <a:tcPr marL="45720" marR="45720" anchor="ctr" horzOverflow="overflow">
                    <a:lnL w="12700">
                      <a:solidFill>
                        <a:srgbClr val="000000"/>
                      </a:solidFill>
                    </a:lnL>
                    <a:lnR w="12700">
                      <a:solidFill>
                        <a:srgbClr val="000000"/>
                      </a:solidFill>
                    </a:lnR>
                    <a:lnT w="12700">
                      <a:solidFill>
                        <a:srgbClr val="000000"/>
                      </a:solidFill>
                    </a:lnT>
                    <a:lnB w="28575">
                      <a:solidFill>
                        <a:srgbClr val="000000"/>
                      </a:solidFill>
                    </a:lnB>
                    <a:noFill/>
                  </a:tcPr>
                </a:tc>
                <a:tc>
                  <a:txBody>
                    <a:bodyPr/>
                    <a:lstStyle/>
                    <a:p>
                      <a:pPr algn="ctr">
                        <a:spcBef>
                          <a:spcPts val="400"/>
                        </a:spcBef>
                        <a:defRPr sz="1800"/>
                      </a:pPr>
                      <a:r>
                        <a:rPr sz="2000" dirty="0">
                          <a:latin typeface="+mn-lt"/>
                          <a:ea typeface="+mn-ea"/>
                          <a:cs typeface="+mn-cs"/>
                        </a:rPr>
                        <a:t>F</a:t>
                      </a:r>
                    </a:p>
                  </a:txBody>
                  <a:tcPr marL="45720" marR="45720" anchor="ctr" horzOverflow="overflow">
                    <a:lnL w="12700">
                      <a:solidFill>
                        <a:srgbClr val="000000"/>
                      </a:solidFill>
                    </a:lnL>
                    <a:lnR w="28575">
                      <a:solidFill>
                        <a:srgbClr val="000000"/>
                      </a:solidFill>
                    </a:lnR>
                    <a:lnT w="12700">
                      <a:solidFill>
                        <a:srgbClr val="000000"/>
                      </a:solidFill>
                    </a:lnT>
                    <a:lnB w="28575">
                      <a:solidFill>
                        <a:srgbClr val="000000"/>
                      </a:solidFill>
                    </a:lnB>
                    <a:noFill/>
                  </a:tcPr>
                </a:tc>
                <a:extLst>
                  <a:ext uri="{0D108BD9-81ED-4DB2-BD59-A6C34878D82A}">
                    <a16:rowId xmlns:a16="http://schemas.microsoft.com/office/drawing/2014/main" val="10007"/>
                  </a:ext>
                </a:extLst>
              </a:tr>
            </a:tbl>
          </a:graphicData>
        </a:graphic>
      </p:graphicFrame>
      <p:sp>
        <p:nvSpPr>
          <p:cNvPr id="603" name="Title 4"/>
          <p:cNvSpPr txBox="1">
            <a:spLocks noGrp="1"/>
          </p:cNvSpPr>
          <p:nvPr>
            <p:ph type="title" idx="4294967295"/>
          </p:nvPr>
        </p:nvSpPr>
        <p:spPr>
          <a:xfrm>
            <a:off x="145275" y="0"/>
            <a:ext cx="10972801" cy="728977"/>
          </a:xfrm>
          <a:prstGeom prst="rect">
            <a:avLst/>
          </a:prstGeom>
        </p:spPr>
        <p:txBody>
          <a:bodyPr/>
          <a:lstStyle/>
          <a:p>
            <a:r>
              <a:rPr b="1" dirty="0"/>
              <a:t>A line list organizes your data</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 name="Content Placeholder 2"/>
          <p:cNvSpPr txBox="1"/>
          <p:nvPr/>
        </p:nvSpPr>
        <p:spPr>
          <a:xfrm>
            <a:off x="2026920" y="1828562"/>
            <a:ext cx="8138160" cy="3200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600"/>
              </a:spcBef>
              <a:defRPr sz="2800" u="sng">
                <a:solidFill>
                  <a:schemeClr val="accent3"/>
                </a:solidFill>
                <a:latin typeface="Source Sans Pro Bold"/>
                <a:ea typeface="Source Sans Pro Bold"/>
                <a:cs typeface="Source Sans Pro Bold"/>
                <a:sym typeface="Source Sans Pro Bold"/>
              </a:defRPr>
            </a:pPr>
            <a:r>
              <a:rPr sz="2400" b="1" dirty="0">
                <a:solidFill>
                  <a:srgbClr val="C00000"/>
                </a:solidFill>
              </a:rPr>
              <a:t>Definition</a:t>
            </a:r>
            <a:r>
              <a:rPr sz="2400" b="1" u="none" dirty="0">
                <a:solidFill>
                  <a:srgbClr val="C00000"/>
                </a:solidFill>
              </a:rPr>
              <a:t> </a:t>
            </a:r>
            <a:endParaRPr sz="2400" b="1" dirty="0">
              <a:solidFill>
                <a:srgbClr val="C00000"/>
              </a:solidFill>
              <a:latin typeface="Arial"/>
              <a:ea typeface="Arial"/>
              <a:cs typeface="Arial"/>
              <a:sym typeface="Arial"/>
            </a:endParaRPr>
          </a:p>
          <a:p>
            <a:pPr>
              <a:spcBef>
                <a:spcPts val="600"/>
              </a:spcBef>
              <a:defRPr sz="2800">
                <a:solidFill>
                  <a:srgbClr val="10253F"/>
                </a:solidFill>
                <a:latin typeface="+mn-lt"/>
                <a:ea typeface="+mn-ea"/>
                <a:cs typeface="+mn-cs"/>
                <a:sym typeface="Source Sans Pro Regular"/>
              </a:defRPr>
            </a:pPr>
            <a:r>
              <a:rPr sz="2400" dirty="0"/>
              <a:t>Report of zero cases at the specified frequency, e.g., weekly or monthly</a:t>
            </a:r>
            <a:endParaRPr sz="2400" dirty="0">
              <a:latin typeface="Arial"/>
              <a:ea typeface="Arial"/>
              <a:cs typeface="Arial"/>
              <a:sym typeface="Arial"/>
            </a:endParaRPr>
          </a:p>
          <a:p>
            <a:pPr>
              <a:defRPr sz="2000">
                <a:solidFill>
                  <a:srgbClr val="10253F"/>
                </a:solidFill>
                <a:latin typeface="+mn-lt"/>
                <a:ea typeface="+mn-ea"/>
                <a:cs typeface="+mn-cs"/>
                <a:sym typeface="Source Sans Pro Regular"/>
              </a:defRPr>
            </a:pPr>
            <a:endParaRPr sz="2400" dirty="0">
              <a:latin typeface="Arial"/>
              <a:ea typeface="Arial"/>
              <a:cs typeface="Arial"/>
              <a:sym typeface="Arial"/>
            </a:endParaRPr>
          </a:p>
          <a:p>
            <a:pPr marL="342900" indent="-342900">
              <a:buClr>
                <a:srgbClr val="C00000"/>
              </a:buClr>
              <a:buSzPct val="100000"/>
              <a:buFont typeface="Arial"/>
              <a:buChar char="•"/>
              <a:defRPr sz="2800">
                <a:solidFill>
                  <a:srgbClr val="10253F"/>
                </a:solidFill>
                <a:latin typeface="+mn-lt"/>
                <a:ea typeface="+mn-ea"/>
                <a:cs typeface="+mn-cs"/>
                <a:sym typeface="Source Sans Pro Regular"/>
              </a:defRPr>
            </a:pPr>
            <a:r>
              <a:rPr sz="2400" dirty="0"/>
              <a:t>Distinguishes between no report (report not submitted or data lost) and no cases seen</a:t>
            </a:r>
            <a:endParaRPr sz="2400" dirty="0">
              <a:latin typeface="Arial"/>
              <a:ea typeface="Arial"/>
              <a:cs typeface="Arial"/>
              <a:sym typeface="Arial"/>
            </a:endParaRPr>
          </a:p>
          <a:p>
            <a:pPr marL="342900" indent="-342900">
              <a:spcBef>
                <a:spcPts val="600"/>
              </a:spcBef>
              <a:buClr>
                <a:srgbClr val="C00000"/>
              </a:buClr>
              <a:buSzPct val="100000"/>
              <a:buFont typeface="Arial"/>
              <a:buChar char="•"/>
              <a:defRPr sz="2800">
                <a:solidFill>
                  <a:srgbClr val="10253F"/>
                </a:solidFill>
                <a:latin typeface="+mn-lt"/>
                <a:ea typeface="+mn-ea"/>
                <a:cs typeface="+mn-cs"/>
                <a:sym typeface="Source Sans Pro Regular"/>
              </a:defRPr>
            </a:pPr>
            <a:r>
              <a:rPr sz="2400" dirty="0"/>
              <a:t>Key feature of surveillance systems for acute flaccid paralysis (for polio), Ebola, neonatal tetanus, others</a:t>
            </a:r>
          </a:p>
        </p:txBody>
      </p:sp>
      <p:sp>
        <p:nvSpPr>
          <p:cNvPr id="609" name="Title 2"/>
          <p:cNvSpPr txBox="1">
            <a:spLocks noGrp="1"/>
          </p:cNvSpPr>
          <p:nvPr>
            <p:ph type="title" idx="4294967295"/>
          </p:nvPr>
        </p:nvSpPr>
        <p:spPr>
          <a:xfrm>
            <a:off x="178378" y="70637"/>
            <a:ext cx="6584372" cy="646113"/>
          </a:xfrm>
          <a:prstGeom prst="rect">
            <a:avLst/>
          </a:prstGeom>
        </p:spPr>
        <p:txBody>
          <a:bodyPr>
            <a:normAutofit/>
          </a:bodyPr>
          <a:lstStyle>
            <a:lvl1pPr>
              <a:defRPr sz="2800"/>
            </a:lvl1pPr>
          </a:lstStyle>
          <a:p>
            <a:r>
              <a:rPr sz="3200" b="1" dirty="0"/>
              <a:t>What is “Zero Reporting”?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08">
                                            <p:txEl>
                                              <p:pRg st="3" end="3"/>
                                            </p:txEl>
                                          </p:spTgt>
                                        </p:tgtEl>
                                        <p:attrNameLst>
                                          <p:attrName>style.visibility</p:attrName>
                                        </p:attrNameLst>
                                      </p:cBhvr>
                                      <p:to>
                                        <p:strVal val="visible"/>
                                      </p:to>
                                    </p:set>
                                    <p:animEffect transition="in" filter="fade">
                                      <p:cBhvr>
                                        <p:cTn id="7" dur="500"/>
                                        <p:tgtEl>
                                          <p:spTgt spid="608">
                                            <p:txEl>
                                              <p:pRg st="3" end="3"/>
                                            </p:txEl>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608">
                                            <p:txEl>
                                              <p:pRg st="4" end="4"/>
                                            </p:txEl>
                                          </p:spTgt>
                                        </p:tgtEl>
                                        <p:attrNameLst>
                                          <p:attrName>style.visibility</p:attrName>
                                        </p:attrNameLst>
                                      </p:cBhvr>
                                      <p:to>
                                        <p:strVal val="visible"/>
                                      </p:to>
                                    </p:set>
                                    <p:animEffect transition="in" filter="fade">
                                      <p:cBhvr>
                                        <p:cTn id="11" dur="500"/>
                                        <p:tgtEl>
                                          <p:spTgt spid="60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 grpId="0" build="p" bldLvl="5" animBg="1" advAuto="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 name="Title 1"/>
          <p:cNvSpPr txBox="1">
            <a:spLocks noGrp="1"/>
          </p:cNvSpPr>
          <p:nvPr>
            <p:ph type="title"/>
          </p:nvPr>
        </p:nvSpPr>
        <p:spPr>
          <a:xfrm>
            <a:off x="422560" y="544487"/>
            <a:ext cx="3264195" cy="893788"/>
          </a:xfrm>
          <a:prstGeom prst="rect">
            <a:avLst/>
          </a:prstGeom>
        </p:spPr>
        <p:txBody>
          <a:bodyPr>
            <a:noAutofit/>
          </a:bodyPr>
          <a:lstStyle/>
          <a:p>
            <a:r>
              <a:rPr b="1" dirty="0"/>
              <a:t>What is “Zero Reporting”?</a:t>
            </a:r>
          </a:p>
        </p:txBody>
      </p:sp>
      <p:sp>
        <p:nvSpPr>
          <p:cNvPr id="615" name="Content Placeholder 2"/>
          <p:cNvSpPr txBox="1">
            <a:spLocks noGrp="1"/>
          </p:cNvSpPr>
          <p:nvPr>
            <p:ph type="body" sz="half" idx="1"/>
          </p:nvPr>
        </p:nvSpPr>
        <p:spPr>
          <a:xfrm>
            <a:off x="4273550" y="2348880"/>
            <a:ext cx="7529514" cy="4040809"/>
          </a:xfrm>
          <a:prstGeom prst="rect">
            <a:avLst/>
          </a:prstGeom>
        </p:spPr>
        <p:txBody>
          <a:bodyPr>
            <a:normAutofit/>
          </a:bodyPr>
          <a:lstStyle/>
          <a:p>
            <a:pPr marL="0" indent="0">
              <a:buSzTx/>
              <a:buNone/>
              <a:defRPr sz="2800">
                <a:solidFill>
                  <a:srgbClr val="FF0000"/>
                </a:solidFill>
              </a:defRPr>
            </a:pPr>
            <a:r>
              <a:rPr sz="2400" dirty="0"/>
              <a:t>Note to facilitators:</a:t>
            </a:r>
          </a:p>
          <a:p>
            <a:pPr marL="0" indent="0">
              <a:buSzTx/>
              <a:buNone/>
              <a:defRPr sz="2800">
                <a:solidFill>
                  <a:srgbClr val="FF0000"/>
                </a:solidFill>
              </a:defRPr>
            </a:pPr>
            <a:endParaRPr sz="2400" dirty="0"/>
          </a:p>
          <a:p>
            <a:pPr marL="0" indent="0">
              <a:buSzTx/>
              <a:buNone/>
              <a:defRPr sz="2800">
                <a:solidFill>
                  <a:srgbClr val="FF0000"/>
                </a:solidFill>
              </a:defRPr>
            </a:pPr>
            <a:r>
              <a:rPr sz="2400" dirty="0"/>
              <a:t>Insert here a list of zero reporting in the country or region.</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9" name="Public Health 101 Surveillance IconPicture 8" descr="Public Health 101 Surveillance IconPicture 8"/>
          <p:cNvPicPr>
            <a:picLocks noChangeAspect="1"/>
          </p:cNvPicPr>
          <p:nvPr/>
        </p:nvPicPr>
        <p:blipFill>
          <a:blip r:embed="rId3"/>
          <a:stretch>
            <a:fillRect/>
          </a:stretch>
        </p:blipFill>
        <p:spPr>
          <a:xfrm>
            <a:off x="6468321" y="2197827"/>
            <a:ext cx="2971054" cy="2589863"/>
          </a:xfrm>
          <a:prstGeom prst="rect">
            <a:avLst/>
          </a:prstGeom>
          <a:ln w="12700">
            <a:miter lim="400000"/>
          </a:ln>
        </p:spPr>
      </p:pic>
      <p:sp>
        <p:nvSpPr>
          <p:cNvPr id="620" name="Title 3"/>
          <p:cNvSpPr txBox="1">
            <a:spLocks noGrp="1"/>
          </p:cNvSpPr>
          <p:nvPr>
            <p:ph type="title"/>
          </p:nvPr>
        </p:nvSpPr>
        <p:spPr>
          <a:xfrm>
            <a:off x="387500" y="490845"/>
            <a:ext cx="3264196" cy="518805"/>
          </a:xfrm>
          <a:prstGeom prst="rect">
            <a:avLst/>
          </a:prstGeom>
        </p:spPr>
        <p:txBody>
          <a:bodyPr>
            <a:noAutofit/>
          </a:bodyPr>
          <a:lstStyle/>
          <a:p>
            <a:r>
              <a:rPr b="1" dirty="0"/>
              <a:t>5. Case definitions</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Rectangle 3"/>
          <p:cNvSpPr txBox="1"/>
          <p:nvPr/>
        </p:nvSpPr>
        <p:spPr>
          <a:xfrm>
            <a:off x="4483076" y="1436827"/>
            <a:ext cx="6967805" cy="37273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nSpc>
                <a:spcPct val="110000"/>
              </a:lnSpc>
              <a:defRPr sz="2400">
                <a:solidFill>
                  <a:schemeClr val="accent2"/>
                </a:solidFill>
                <a:latin typeface="Source Sans Pro Bold"/>
                <a:ea typeface="Source Sans Pro Bold"/>
                <a:cs typeface="Source Sans Pro Bold"/>
                <a:sym typeface="Source Sans Pro Bold"/>
              </a:defRPr>
            </a:pPr>
            <a:r>
              <a:rPr b="1" dirty="0"/>
              <a:t>HOW?</a:t>
            </a:r>
            <a:endParaRPr b="1" dirty="0">
              <a:latin typeface="Arial"/>
              <a:ea typeface="Arial"/>
              <a:cs typeface="Arial"/>
              <a:sym typeface="Arial"/>
            </a:endParaRPr>
          </a:p>
          <a:p>
            <a:pPr>
              <a:lnSpc>
                <a:spcPct val="110000"/>
              </a:lnSpc>
              <a:defRPr sz="2400">
                <a:latin typeface="+mn-lt"/>
                <a:ea typeface="+mn-ea"/>
                <a:cs typeface="+mn-cs"/>
                <a:sym typeface="Source Sans Pro Regular"/>
              </a:defRPr>
            </a:pPr>
            <a:r>
              <a:rPr dirty="0"/>
              <a:t>Uniformly applied</a:t>
            </a:r>
            <a:endParaRPr dirty="0">
              <a:latin typeface="Arial"/>
              <a:ea typeface="Arial"/>
              <a:cs typeface="Arial"/>
              <a:sym typeface="Arial"/>
            </a:endParaRPr>
          </a:p>
          <a:p>
            <a:pPr>
              <a:lnSpc>
                <a:spcPct val="110000"/>
              </a:lnSpc>
              <a:defRPr sz="2400">
                <a:solidFill>
                  <a:srgbClr val="0070C0"/>
                </a:solidFill>
                <a:latin typeface="+mn-lt"/>
                <a:ea typeface="+mn-ea"/>
                <a:cs typeface="+mn-cs"/>
                <a:sym typeface="Source Sans Pro Regular"/>
              </a:defRPr>
            </a:pPr>
            <a:endParaRPr dirty="0">
              <a:latin typeface="Arial"/>
              <a:ea typeface="Arial"/>
              <a:cs typeface="Arial"/>
              <a:sym typeface="Arial"/>
            </a:endParaRPr>
          </a:p>
          <a:p>
            <a:pPr>
              <a:lnSpc>
                <a:spcPct val="110000"/>
              </a:lnSpc>
              <a:defRPr sz="2400">
                <a:solidFill>
                  <a:schemeClr val="accent2"/>
                </a:solidFill>
                <a:latin typeface="Source Sans Pro Bold"/>
                <a:ea typeface="Source Sans Pro Bold"/>
                <a:cs typeface="Source Sans Pro Bold"/>
                <a:sym typeface="Source Sans Pro Bold"/>
              </a:defRPr>
            </a:pPr>
            <a:r>
              <a:rPr b="1" dirty="0"/>
              <a:t>WHAT? </a:t>
            </a:r>
          </a:p>
          <a:p>
            <a:pPr>
              <a:lnSpc>
                <a:spcPct val="110000"/>
              </a:lnSpc>
              <a:defRPr sz="2400">
                <a:latin typeface="+mn-lt"/>
                <a:ea typeface="+mn-ea"/>
                <a:cs typeface="+mn-cs"/>
                <a:sym typeface="Source Sans Pro Regular"/>
              </a:defRPr>
            </a:pPr>
            <a:r>
              <a:rPr dirty="0"/>
              <a:t>Set of criteria</a:t>
            </a:r>
            <a:endParaRPr dirty="0">
              <a:latin typeface="Arial"/>
              <a:ea typeface="Arial"/>
              <a:cs typeface="Arial"/>
              <a:sym typeface="Arial"/>
            </a:endParaRPr>
          </a:p>
          <a:p>
            <a:pPr>
              <a:lnSpc>
                <a:spcPct val="110000"/>
              </a:lnSpc>
              <a:defRPr sz="2400">
                <a:solidFill>
                  <a:srgbClr val="0070C0"/>
                </a:solidFill>
                <a:latin typeface="+mn-lt"/>
                <a:ea typeface="+mn-ea"/>
                <a:cs typeface="+mn-cs"/>
                <a:sym typeface="Source Sans Pro Regular"/>
              </a:defRPr>
            </a:pPr>
            <a:endParaRPr dirty="0">
              <a:latin typeface="Arial"/>
              <a:ea typeface="Arial"/>
              <a:cs typeface="Arial"/>
              <a:sym typeface="Arial"/>
            </a:endParaRPr>
          </a:p>
          <a:p>
            <a:pPr>
              <a:lnSpc>
                <a:spcPct val="110000"/>
              </a:lnSpc>
              <a:defRPr sz="2400">
                <a:solidFill>
                  <a:schemeClr val="accent2"/>
                </a:solidFill>
                <a:latin typeface="Source Sans Pro Bold"/>
                <a:ea typeface="Source Sans Pro Bold"/>
                <a:cs typeface="Source Sans Pro Bold"/>
                <a:sym typeface="Source Sans Pro Bold"/>
              </a:defRPr>
            </a:pPr>
            <a:r>
              <a:rPr b="1" dirty="0"/>
              <a:t>WHY?</a:t>
            </a:r>
          </a:p>
          <a:p>
            <a:pPr>
              <a:lnSpc>
                <a:spcPct val="110000"/>
              </a:lnSpc>
              <a:defRPr sz="2400">
                <a:latin typeface="+mn-lt"/>
                <a:ea typeface="+mn-ea"/>
                <a:cs typeface="+mn-cs"/>
                <a:sym typeface="Source Sans Pro Regular"/>
              </a:defRPr>
            </a:pPr>
            <a:r>
              <a:rPr dirty="0"/>
              <a:t>To classify a person as having a particular disease, injury, or other health-related condition</a:t>
            </a:r>
          </a:p>
        </p:txBody>
      </p:sp>
      <p:sp>
        <p:nvSpPr>
          <p:cNvPr id="626" name="Title 4"/>
          <p:cNvSpPr txBox="1">
            <a:spLocks noGrp="1"/>
          </p:cNvSpPr>
          <p:nvPr>
            <p:ph type="title"/>
          </p:nvPr>
        </p:nvSpPr>
        <p:spPr>
          <a:xfrm>
            <a:off x="432383" y="470640"/>
            <a:ext cx="3264195" cy="1101059"/>
          </a:xfrm>
          <a:prstGeom prst="rect">
            <a:avLst/>
          </a:prstGeom>
        </p:spPr>
        <p:txBody>
          <a:bodyPr>
            <a:noAutofit/>
          </a:bodyPr>
          <a:lstStyle/>
          <a:p>
            <a:r>
              <a:rPr b="1" dirty="0"/>
              <a:t>What is a case definition?</a:t>
            </a:r>
          </a:p>
        </p:txBody>
      </p:sp>
      <p:sp>
        <p:nvSpPr>
          <p:cNvPr id="2" name="Rounded Rectangle 3">
            <a:extLst>
              <a:ext uri="{FF2B5EF4-FFF2-40B4-BE49-F238E27FC236}">
                <a16:creationId xmlns:a16="http://schemas.microsoft.com/office/drawing/2014/main" id="{4C513619-E345-EFC9-52F6-7052B368B768}"/>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7" name="Image 2" descr="Image 2"/>
          <p:cNvPicPr>
            <a:picLocks noChangeAspect="1"/>
          </p:cNvPicPr>
          <p:nvPr/>
        </p:nvPicPr>
        <p:blipFill>
          <a:blip r:embed="rId3"/>
          <a:stretch>
            <a:fillRect/>
          </a:stretch>
        </p:blipFill>
        <p:spPr>
          <a:xfrm>
            <a:off x="4724400" y="2453736"/>
            <a:ext cx="2743200" cy="1950530"/>
          </a:xfrm>
          <a:prstGeom prst="rect">
            <a:avLst/>
          </a:prstGeom>
          <a:ln w="12700">
            <a:miter lim="400000"/>
          </a:ln>
        </p:spPr>
      </p:pic>
      <p:pic>
        <p:nvPicPr>
          <p:cNvPr id="648" name="Image 3" descr="Image 3"/>
          <p:cNvPicPr>
            <a:picLocks noChangeAspect="1"/>
          </p:cNvPicPr>
          <p:nvPr/>
        </p:nvPicPr>
        <p:blipFill>
          <a:blip r:embed="rId3"/>
          <a:stretch>
            <a:fillRect/>
          </a:stretch>
        </p:blipFill>
        <p:spPr>
          <a:xfrm>
            <a:off x="3074080" y="1329074"/>
            <a:ext cx="6703971" cy="4762185"/>
          </a:xfrm>
          <a:prstGeom prst="rect">
            <a:avLst/>
          </a:prstGeom>
          <a:ln w="12700">
            <a:miter lim="400000"/>
          </a:ln>
        </p:spPr>
      </p:pic>
      <p:sp>
        <p:nvSpPr>
          <p:cNvPr id="2" name="Title 2">
            <a:extLst>
              <a:ext uri="{FF2B5EF4-FFF2-40B4-BE49-F238E27FC236}">
                <a16:creationId xmlns:a16="http://schemas.microsoft.com/office/drawing/2014/main" id="{76F56D9C-5634-FC20-EFD3-AE9918209F85}"/>
              </a:ext>
            </a:extLst>
          </p:cNvPr>
          <p:cNvSpPr txBox="1">
            <a:spLocks/>
          </p:cNvSpPr>
          <p:nvPr/>
        </p:nvSpPr>
        <p:spPr>
          <a:xfrm>
            <a:off x="178378" y="70637"/>
            <a:ext cx="670397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1" rtl="0" latinLnBrk="0">
              <a:lnSpc>
                <a:spcPct val="90000"/>
              </a:lnSpc>
              <a:spcBef>
                <a:spcPts val="0"/>
              </a:spcBef>
              <a:spcAft>
                <a:spcPts val="0"/>
              </a:spcAft>
              <a:buClrTx/>
              <a:buSzTx/>
              <a:buFontTx/>
              <a:buNone/>
              <a:tabLst/>
              <a:defRPr sz="2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sz="3200" b="1" dirty="0"/>
              <a:t>3-Tiered Case Definitions</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 name="Rectangle 3"/>
          <p:cNvSpPr txBox="1"/>
          <p:nvPr/>
        </p:nvSpPr>
        <p:spPr>
          <a:xfrm>
            <a:off x="4341519" y="2172246"/>
            <a:ext cx="7347637" cy="25135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spcBef>
                <a:spcPts val="800"/>
              </a:spcBef>
              <a:buClr>
                <a:schemeClr val="accent3"/>
              </a:buClr>
              <a:buSzPct val="100000"/>
              <a:buFont typeface="Arial"/>
              <a:buChar char="•"/>
              <a:defRPr sz="2800">
                <a:latin typeface="+mn-lt"/>
                <a:ea typeface="+mn-ea"/>
                <a:cs typeface="+mn-cs"/>
                <a:sym typeface="Source Sans Pro Regular"/>
              </a:defRPr>
            </a:pPr>
            <a:r>
              <a:rPr sz="2400" dirty="0"/>
              <a:t>Developing a clear and easy to use case definition is essential to outbreak investigations</a:t>
            </a:r>
            <a:endParaRPr sz="2400" dirty="0">
              <a:solidFill>
                <a:srgbClr val="10253F"/>
              </a:solidFill>
              <a:latin typeface="Arial"/>
              <a:ea typeface="Arial"/>
              <a:cs typeface="Arial"/>
              <a:sym typeface="Arial"/>
            </a:endParaRPr>
          </a:p>
          <a:p>
            <a:pPr marL="342900" indent="-342900">
              <a:spcBef>
                <a:spcPts val="800"/>
              </a:spcBef>
              <a:buClr>
                <a:schemeClr val="accent3"/>
              </a:buClr>
              <a:buSzPct val="100000"/>
              <a:buFont typeface="Arial"/>
              <a:buChar char="•"/>
              <a:defRPr sz="2800">
                <a:latin typeface="+mn-lt"/>
                <a:ea typeface="+mn-ea"/>
                <a:cs typeface="+mn-cs"/>
                <a:sym typeface="Source Sans Pro Regular"/>
              </a:defRPr>
            </a:pPr>
            <a:endParaRPr sz="2400" dirty="0">
              <a:solidFill>
                <a:srgbClr val="10253F"/>
              </a:solidFill>
              <a:latin typeface="Arial"/>
              <a:ea typeface="Arial"/>
              <a:cs typeface="Arial"/>
              <a:sym typeface="Arial"/>
            </a:endParaRPr>
          </a:p>
          <a:p>
            <a:pPr marL="342900" indent="-342900">
              <a:spcBef>
                <a:spcPts val="800"/>
              </a:spcBef>
              <a:buClr>
                <a:schemeClr val="accent3"/>
              </a:buClr>
              <a:buSzPct val="100000"/>
              <a:buFont typeface="Arial"/>
              <a:buChar char="•"/>
              <a:defRPr sz="2800">
                <a:latin typeface="+mn-lt"/>
                <a:ea typeface="+mn-ea"/>
                <a:cs typeface="+mn-cs"/>
                <a:sym typeface="Source Sans Pro Regular"/>
              </a:defRPr>
            </a:pPr>
            <a:r>
              <a:rPr sz="2400" dirty="0"/>
              <a:t>Use of well-defined, commonly used case definitions can help monitor outbreaks between events differing in time and location</a:t>
            </a:r>
          </a:p>
        </p:txBody>
      </p:sp>
      <p:sp>
        <p:nvSpPr>
          <p:cNvPr id="2" name="Title 1">
            <a:extLst>
              <a:ext uri="{FF2B5EF4-FFF2-40B4-BE49-F238E27FC236}">
                <a16:creationId xmlns:a16="http://schemas.microsoft.com/office/drawing/2014/main" id="{3E7E0A26-3238-C66E-6076-4F9ABFD49919}"/>
              </a:ext>
            </a:extLst>
          </p:cNvPr>
          <p:cNvSpPr txBox="1"/>
          <p:nvPr/>
        </p:nvSpPr>
        <p:spPr>
          <a:xfrm>
            <a:off x="389002" y="-31549"/>
            <a:ext cx="3402400" cy="212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p>
            <a:pPr>
              <a:defRPr sz="3200">
                <a:solidFill>
                  <a:srgbClr val="FFFFFF"/>
                </a:solidFill>
                <a:latin typeface="Source Sans Pro Bold"/>
                <a:ea typeface="Source Sans Pro Bold"/>
                <a:cs typeface="Source Sans Pro Bold"/>
                <a:sym typeface="Source Sans Pro Bold"/>
              </a:defRPr>
            </a:pPr>
            <a:r>
              <a:rPr lang="hu-HU" b="1" dirty="0"/>
              <a:t>The role of case definitions in outbreak investigations</a:t>
            </a:r>
            <a:endParaRPr b="1" dirty="0"/>
          </a:p>
        </p:txBody>
      </p:sp>
      <p:sp>
        <p:nvSpPr>
          <p:cNvPr id="3" name="Rounded Rectangle 3">
            <a:extLst>
              <a:ext uri="{FF2B5EF4-FFF2-40B4-BE49-F238E27FC236}">
                <a16:creationId xmlns:a16="http://schemas.microsoft.com/office/drawing/2014/main" id="{BF98AD2B-81DC-FD62-DCEA-171D6E811589}"/>
              </a:ext>
            </a:extLst>
          </p:cNvPr>
          <p:cNvSpPr/>
          <p:nvPr/>
        </p:nvSpPr>
        <p:spPr>
          <a:xfrm flipV="1">
            <a:off x="389002" y="2004976"/>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itle 1"/>
          <p:cNvSpPr txBox="1">
            <a:spLocks noGrp="1"/>
          </p:cNvSpPr>
          <p:nvPr>
            <p:ph type="title"/>
          </p:nvPr>
        </p:nvSpPr>
        <p:spPr>
          <a:xfrm>
            <a:off x="393763" y="595232"/>
            <a:ext cx="3264196" cy="1453913"/>
          </a:xfrm>
          <a:prstGeom prst="rect">
            <a:avLst/>
          </a:prstGeom>
        </p:spPr>
        <p:txBody>
          <a:bodyPr/>
          <a:lstStyle/>
          <a:p>
            <a:r>
              <a:rPr b="1" dirty="0"/>
              <a:t>Learning objectives</a:t>
            </a:r>
          </a:p>
        </p:txBody>
      </p:sp>
      <p:sp>
        <p:nvSpPr>
          <p:cNvPr id="328" name="Content Placeholder 2"/>
          <p:cNvSpPr txBox="1">
            <a:spLocks noGrp="1"/>
          </p:cNvSpPr>
          <p:nvPr>
            <p:ph type="body" idx="1"/>
          </p:nvPr>
        </p:nvSpPr>
        <p:spPr>
          <a:xfrm>
            <a:off x="4273550" y="1412775"/>
            <a:ext cx="7529514" cy="4976913"/>
          </a:xfrm>
          <a:prstGeom prst="rect">
            <a:avLst/>
          </a:prstGeom>
        </p:spPr>
        <p:txBody>
          <a:bodyPr/>
          <a:lstStyle/>
          <a:p>
            <a:pPr marL="0" indent="0">
              <a:spcBef>
                <a:spcPts val="1200"/>
              </a:spcBef>
              <a:buSzTx/>
              <a:buNone/>
              <a:defRPr sz="2400"/>
            </a:pPr>
            <a:r>
              <a:rPr b="1" dirty="0">
                <a:solidFill>
                  <a:schemeClr val="tx1"/>
                </a:solidFill>
              </a:rPr>
              <a:t>At the end of this session</a:t>
            </a:r>
            <a:r>
              <a:rPr lang="fr-FR" b="1" dirty="0">
                <a:solidFill>
                  <a:schemeClr val="tx1"/>
                </a:solidFill>
              </a:rPr>
              <a:t>,</a:t>
            </a:r>
            <a:r>
              <a:rPr b="1" dirty="0">
                <a:solidFill>
                  <a:schemeClr val="tx1"/>
                </a:solidFill>
              </a:rPr>
              <a:t> you</a:t>
            </a:r>
            <a:r>
              <a:rPr lang="fr-FR" b="1" dirty="0">
                <a:solidFill>
                  <a:schemeClr val="tx1"/>
                </a:solidFill>
              </a:rPr>
              <a:t> </a:t>
            </a:r>
            <a:r>
              <a:rPr b="1" dirty="0">
                <a:solidFill>
                  <a:schemeClr val="tx1"/>
                </a:solidFill>
              </a:rPr>
              <a:t>will be able to:</a:t>
            </a:r>
          </a:p>
          <a:p>
            <a:pPr marL="0" indent="0">
              <a:spcBef>
                <a:spcPts val="1200"/>
              </a:spcBef>
              <a:buSzTx/>
              <a:buNone/>
              <a:defRPr sz="2400"/>
            </a:pPr>
            <a:endParaRPr dirty="0"/>
          </a:p>
          <a:p>
            <a:pPr marL="254000" indent="-254000">
              <a:spcBef>
                <a:spcPts val="1200"/>
              </a:spcBef>
              <a:buClr>
                <a:srgbClr val="C00000"/>
              </a:buClr>
              <a:defRPr sz="2400"/>
            </a:pPr>
            <a:r>
              <a:rPr dirty="0"/>
              <a:t>Define public health surveillance its application</a:t>
            </a:r>
          </a:p>
          <a:p>
            <a:pPr marL="254000" indent="-254000">
              <a:spcBef>
                <a:spcPts val="1200"/>
              </a:spcBef>
              <a:buClr>
                <a:srgbClr val="C00000"/>
              </a:buClr>
              <a:defRPr sz="2400"/>
            </a:pPr>
            <a:endParaRPr dirty="0"/>
          </a:p>
          <a:p>
            <a:pPr marL="254000" indent="-254000">
              <a:spcBef>
                <a:spcPts val="1200"/>
              </a:spcBef>
              <a:buClr>
                <a:srgbClr val="C00000"/>
              </a:buClr>
              <a:defRPr sz="2400"/>
            </a:pPr>
            <a:r>
              <a:rPr dirty="0"/>
              <a:t>Explain the relevance of One Health to effective health surveillance and outbreak response</a:t>
            </a:r>
          </a:p>
          <a:p>
            <a:pPr marL="254000" indent="-254000">
              <a:spcBef>
                <a:spcPts val="1200"/>
              </a:spcBef>
              <a:buClr>
                <a:srgbClr val="C00000"/>
              </a:buClr>
              <a:defRPr sz="2400"/>
            </a:pPr>
            <a:endParaRPr dirty="0"/>
          </a:p>
          <a:p>
            <a:pPr marL="254000" indent="-254000">
              <a:spcBef>
                <a:spcPts val="1200"/>
              </a:spcBef>
              <a:buClr>
                <a:srgbClr val="C00000"/>
              </a:buClr>
              <a:defRPr sz="2400"/>
            </a:pPr>
            <a:r>
              <a:rPr dirty="0"/>
              <a:t>Describe surveillance activities before, during, and after an outbreak</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2" name="Public Health 101 Surveillance IconPicture 8" descr="Public Health 101 Surveillance IconPicture 8"/>
          <p:cNvPicPr>
            <a:picLocks noChangeAspect="1"/>
          </p:cNvPicPr>
          <p:nvPr/>
        </p:nvPicPr>
        <p:blipFill>
          <a:blip r:embed="rId3"/>
          <a:stretch>
            <a:fillRect/>
          </a:stretch>
        </p:blipFill>
        <p:spPr>
          <a:xfrm>
            <a:off x="6312024" y="2134068"/>
            <a:ext cx="2971054" cy="2589864"/>
          </a:xfrm>
          <a:prstGeom prst="rect">
            <a:avLst/>
          </a:prstGeom>
          <a:ln w="12700">
            <a:miter lim="400000"/>
          </a:ln>
        </p:spPr>
      </p:pic>
      <p:sp>
        <p:nvSpPr>
          <p:cNvPr id="663" name="TextBox 7"/>
          <p:cNvSpPr txBox="1"/>
          <p:nvPr/>
        </p:nvSpPr>
        <p:spPr>
          <a:xfrm>
            <a:off x="389001" y="-13133"/>
            <a:ext cx="3944873" cy="25545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6. Surveillance activities for</a:t>
            </a:r>
            <a:r>
              <a:rPr lang="hu-HU" b="1" dirty="0"/>
              <a:t> </a:t>
            </a:r>
          </a:p>
          <a:p>
            <a:r>
              <a:rPr b="1" dirty="0"/>
              <a:t>outbreak </a:t>
            </a:r>
            <a:endParaRPr lang="hu-HU" b="1" dirty="0"/>
          </a:p>
          <a:p>
            <a:r>
              <a:rPr b="1" dirty="0"/>
              <a:t>prevention and control</a:t>
            </a:r>
          </a:p>
        </p:txBody>
      </p:sp>
      <p:sp>
        <p:nvSpPr>
          <p:cNvPr id="2" name="Rounded Rectangle 3">
            <a:extLst>
              <a:ext uri="{FF2B5EF4-FFF2-40B4-BE49-F238E27FC236}">
                <a16:creationId xmlns:a16="http://schemas.microsoft.com/office/drawing/2014/main" id="{9562DA10-3580-E29C-D8D4-42F9A714943C}"/>
              </a:ext>
            </a:extLst>
          </p:cNvPr>
          <p:cNvSpPr/>
          <p:nvPr/>
        </p:nvSpPr>
        <p:spPr>
          <a:xfrm flipV="1">
            <a:off x="389001" y="2541412"/>
            <a:ext cx="2079742" cy="97013"/>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 name="Content Placeholder 2"/>
          <p:cNvSpPr txBox="1">
            <a:spLocks noGrp="1"/>
          </p:cNvSpPr>
          <p:nvPr>
            <p:ph type="body" idx="1"/>
          </p:nvPr>
        </p:nvSpPr>
        <p:spPr>
          <a:xfrm>
            <a:off x="4273550" y="1124743"/>
            <a:ext cx="7529514" cy="5264946"/>
          </a:xfrm>
          <a:prstGeom prst="rect">
            <a:avLst/>
          </a:prstGeom>
        </p:spPr>
        <p:txBody>
          <a:bodyPr/>
          <a:lstStyle/>
          <a:p>
            <a:pPr>
              <a:buSzTx/>
              <a:buNone/>
              <a:defRPr sz="2400"/>
            </a:pPr>
            <a:r>
              <a:rPr b="1" dirty="0">
                <a:solidFill>
                  <a:srgbClr val="C00000"/>
                </a:solidFill>
              </a:rPr>
              <a:t>Outbreak control relies on applying a set of interventions, including:</a:t>
            </a:r>
          </a:p>
          <a:p>
            <a:pPr marL="254000" indent="-254000">
              <a:spcBef>
                <a:spcPts val="1200"/>
              </a:spcBef>
              <a:buClr>
                <a:srgbClr val="C00000"/>
              </a:buClr>
              <a:defRPr sz="2400"/>
            </a:pPr>
            <a:r>
              <a:rPr dirty="0"/>
              <a:t>Early detection of new cases and isolation through surveillance and active case finding;</a:t>
            </a:r>
          </a:p>
          <a:p>
            <a:pPr marL="254000" indent="-254000">
              <a:spcBef>
                <a:spcPts val="1200"/>
              </a:spcBef>
              <a:buClr>
                <a:srgbClr val="C00000"/>
              </a:buClr>
              <a:defRPr sz="2400"/>
            </a:pPr>
            <a:r>
              <a:rPr dirty="0"/>
              <a:t>Management of cases and prevention of infections due to healthcare;</a:t>
            </a:r>
          </a:p>
          <a:p>
            <a:pPr marL="254000" indent="-254000">
              <a:spcBef>
                <a:spcPts val="1200"/>
              </a:spcBef>
              <a:buClr>
                <a:srgbClr val="C00000"/>
              </a:buClr>
              <a:defRPr sz="2400"/>
            </a:pPr>
            <a:r>
              <a:rPr dirty="0"/>
              <a:t>Culturally appropriate handling of severely ill and deceased;</a:t>
            </a:r>
          </a:p>
          <a:p>
            <a:pPr marL="254000" indent="-254000">
              <a:spcBef>
                <a:spcPts val="1200"/>
              </a:spcBef>
              <a:buClr>
                <a:srgbClr val="C00000"/>
              </a:buClr>
              <a:defRPr sz="2400"/>
            </a:pPr>
            <a:r>
              <a:rPr dirty="0"/>
              <a:t>Community engagement.</a:t>
            </a:r>
          </a:p>
          <a:p>
            <a:pPr marL="0" indent="0" algn="just">
              <a:spcBef>
                <a:spcPts val="1800"/>
              </a:spcBef>
              <a:buSzTx/>
              <a:buNone/>
              <a:defRPr sz="2400">
                <a:solidFill>
                  <a:srgbClr val="548235"/>
                </a:solidFill>
                <a:latin typeface="Source Sans Pro Bold"/>
                <a:ea typeface="Source Sans Pro Bold"/>
                <a:cs typeface="Source Sans Pro Bold"/>
                <a:sym typeface="Source Sans Pro Bold"/>
              </a:defRPr>
            </a:pPr>
            <a:r>
              <a:rPr dirty="0">
                <a:solidFill>
                  <a:srgbClr val="C00000"/>
                </a:solidFill>
              </a:rPr>
              <a:t>All the above </a:t>
            </a:r>
            <a:r>
              <a:rPr dirty="0">
                <a:solidFill>
                  <a:srgbClr val="000000"/>
                </a:solidFill>
                <a:latin typeface="+mn-lt"/>
                <a:ea typeface="+mn-ea"/>
                <a:cs typeface="+mn-cs"/>
                <a:sym typeface="Source Sans Pro Regular"/>
              </a:rPr>
              <a:t>are essential for interrupting an outbreak.</a:t>
            </a:r>
          </a:p>
        </p:txBody>
      </p:sp>
      <p:sp>
        <p:nvSpPr>
          <p:cNvPr id="670" name="TextBox 4"/>
          <p:cNvSpPr txBox="1"/>
          <p:nvPr/>
        </p:nvSpPr>
        <p:spPr>
          <a:xfrm>
            <a:off x="388936" y="472479"/>
            <a:ext cx="3436952"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Surveillance and Outbreak Control</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 name="Title 1"/>
          <p:cNvSpPr txBox="1">
            <a:spLocks noGrp="1"/>
          </p:cNvSpPr>
          <p:nvPr>
            <p:ph type="title"/>
          </p:nvPr>
        </p:nvSpPr>
        <p:spPr>
          <a:xfrm>
            <a:off x="455611" y="477812"/>
            <a:ext cx="3264195" cy="531838"/>
          </a:xfrm>
          <a:prstGeom prst="rect">
            <a:avLst/>
          </a:prstGeom>
        </p:spPr>
        <p:txBody>
          <a:bodyPr>
            <a:normAutofit fontScale="90000"/>
          </a:bodyPr>
          <a:lstStyle/>
          <a:p>
            <a:r>
              <a:rPr b="1" dirty="0"/>
              <a:t>Before the outbreak</a:t>
            </a:r>
          </a:p>
        </p:txBody>
      </p:sp>
      <p:sp>
        <p:nvSpPr>
          <p:cNvPr id="674" name="Content Placeholder 2"/>
          <p:cNvSpPr txBox="1">
            <a:spLocks noGrp="1"/>
          </p:cNvSpPr>
          <p:nvPr>
            <p:ph type="body" idx="1"/>
          </p:nvPr>
        </p:nvSpPr>
        <p:spPr>
          <a:prstGeom prst="rect">
            <a:avLst/>
          </a:prstGeom>
        </p:spPr>
        <p:txBody>
          <a:bodyPr/>
          <a:lstStyle/>
          <a:p>
            <a:pPr marL="0" lvl="1" indent="457200">
              <a:spcBef>
                <a:spcPts val="100"/>
              </a:spcBef>
              <a:buSzTx/>
              <a:buNone/>
              <a:defRPr sz="2400">
                <a:solidFill>
                  <a:schemeClr val="accent2"/>
                </a:solidFill>
                <a:latin typeface="Source Sans Pro Bold"/>
                <a:ea typeface="Source Sans Pro Bold"/>
                <a:cs typeface="Source Sans Pro Bold"/>
                <a:sym typeface="Source Sans Pro Bold"/>
              </a:defRPr>
            </a:pPr>
            <a:r>
              <a:rPr b="1" dirty="0"/>
              <a:t>Prepare to detect outbreak</a:t>
            </a:r>
          </a:p>
          <a:p>
            <a:pPr marL="0" lvl="1" indent="457200">
              <a:spcBef>
                <a:spcPts val="100"/>
              </a:spcBef>
              <a:buSzTx/>
              <a:buNone/>
              <a:defRPr sz="2400"/>
            </a:pPr>
            <a:endParaRPr dirty="0"/>
          </a:p>
          <a:p>
            <a:pPr marL="543321" lvl="2" indent="-253999">
              <a:spcBef>
                <a:spcPts val="100"/>
              </a:spcBef>
              <a:buClr>
                <a:srgbClr val="C00000"/>
              </a:buClr>
              <a:defRPr sz="2400"/>
            </a:pPr>
            <a:r>
              <a:rPr dirty="0"/>
              <a:t>Train health personnel at all levels</a:t>
            </a:r>
          </a:p>
          <a:p>
            <a:pPr marL="543321" lvl="2" indent="-253999">
              <a:spcBef>
                <a:spcPts val="100"/>
              </a:spcBef>
              <a:buClr>
                <a:srgbClr val="C00000"/>
              </a:buClr>
              <a:defRPr sz="2400"/>
            </a:pPr>
            <a:r>
              <a:rPr dirty="0"/>
              <a:t>Distribute case definitions </a:t>
            </a:r>
          </a:p>
          <a:p>
            <a:pPr marL="543321" lvl="2" indent="-253999">
              <a:spcBef>
                <a:spcPts val="100"/>
              </a:spcBef>
              <a:buClr>
                <a:srgbClr val="C00000"/>
              </a:buClr>
              <a:defRPr sz="2400"/>
            </a:pPr>
            <a:r>
              <a:rPr dirty="0"/>
              <a:t>Identify human resources for community surveillance</a:t>
            </a:r>
          </a:p>
          <a:p>
            <a:pPr marL="0" lvl="1" indent="457200">
              <a:spcBef>
                <a:spcPts val="100"/>
              </a:spcBef>
              <a:buSzTx/>
              <a:buNone/>
              <a:defRPr sz="2400"/>
            </a:pPr>
            <a:endParaRPr dirty="0"/>
          </a:p>
          <a:p>
            <a:pPr marL="0" lvl="1" indent="457200">
              <a:spcBef>
                <a:spcPts val="100"/>
              </a:spcBef>
              <a:buSzTx/>
              <a:buNone/>
              <a:defRPr sz="2400">
                <a:solidFill>
                  <a:schemeClr val="accent2"/>
                </a:solidFill>
                <a:latin typeface="Source Sans Pro Bold"/>
                <a:ea typeface="Source Sans Pro Bold"/>
                <a:cs typeface="Source Sans Pro Bold"/>
                <a:sym typeface="Source Sans Pro Bold"/>
              </a:defRPr>
            </a:pPr>
            <a:r>
              <a:rPr b="1" dirty="0"/>
              <a:t>Enhance coordination at all levels </a:t>
            </a:r>
          </a:p>
          <a:p>
            <a:pPr marL="0" lvl="1" indent="457200">
              <a:spcBef>
                <a:spcPts val="100"/>
              </a:spcBef>
              <a:buSzTx/>
              <a:buNone/>
              <a:defRPr sz="2400"/>
            </a:pPr>
            <a:endParaRPr dirty="0"/>
          </a:p>
          <a:p>
            <a:pPr marL="543321" lvl="2" indent="-253999">
              <a:spcBef>
                <a:spcPts val="100"/>
              </a:spcBef>
              <a:buClr>
                <a:srgbClr val="C00000"/>
              </a:buClr>
              <a:defRPr sz="2400"/>
            </a:pPr>
            <a:r>
              <a:rPr dirty="0"/>
              <a:t>Involve animal health and other key players including private sector</a:t>
            </a:r>
          </a:p>
          <a:p>
            <a:pPr marL="543321" lvl="2" indent="-253999">
              <a:spcBef>
                <a:spcPts val="100"/>
              </a:spcBef>
              <a:buClr>
                <a:srgbClr val="C00000"/>
              </a:buClr>
              <a:defRPr sz="2400"/>
            </a:pPr>
            <a:r>
              <a:rPr dirty="0"/>
              <a:t>Establish clear communication channels and procedures for immediate reporting and management of suspected cases</a:t>
            </a:r>
          </a:p>
          <a:p>
            <a:pPr marL="543321" lvl="2" indent="-253999">
              <a:spcBef>
                <a:spcPts val="100"/>
              </a:spcBef>
              <a:buClr>
                <a:srgbClr val="C00000"/>
              </a:buClr>
              <a:defRPr sz="2400"/>
            </a:pPr>
            <a:r>
              <a:rPr dirty="0"/>
              <a:t>Share surveillance data regularly</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Title 1"/>
          <p:cNvSpPr txBox="1">
            <a:spLocks noGrp="1"/>
          </p:cNvSpPr>
          <p:nvPr>
            <p:ph type="title"/>
          </p:nvPr>
        </p:nvSpPr>
        <p:spPr>
          <a:xfrm>
            <a:off x="388936" y="534575"/>
            <a:ext cx="3264196" cy="874008"/>
          </a:xfrm>
          <a:prstGeom prst="rect">
            <a:avLst/>
          </a:prstGeom>
        </p:spPr>
        <p:txBody>
          <a:bodyPr>
            <a:noAutofit/>
          </a:bodyPr>
          <a:lstStyle/>
          <a:p>
            <a:r>
              <a:rPr b="1" dirty="0"/>
              <a:t>During the outbreak</a:t>
            </a:r>
          </a:p>
        </p:txBody>
      </p:sp>
      <p:sp>
        <p:nvSpPr>
          <p:cNvPr id="680" name="Content Placeholder 2"/>
          <p:cNvSpPr txBox="1">
            <a:spLocks noGrp="1"/>
          </p:cNvSpPr>
          <p:nvPr>
            <p:ph type="body" idx="1"/>
          </p:nvPr>
        </p:nvSpPr>
        <p:spPr>
          <a:xfrm>
            <a:off x="4273550" y="1484783"/>
            <a:ext cx="7529514" cy="4904905"/>
          </a:xfrm>
          <a:prstGeom prst="rect">
            <a:avLst/>
          </a:prstGeom>
        </p:spPr>
        <p:txBody>
          <a:bodyPr/>
          <a:lstStyle/>
          <a:p>
            <a:pPr marL="0" indent="0">
              <a:lnSpc>
                <a:spcPct val="80000"/>
              </a:lnSpc>
              <a:buSzTx/>
              <a:buNone/>
              <a:defRPr sz="2400">
                <a:solidFill>
                  <a:schemeClr val="accent2"/>
                </a:solidFill>
                <a:latin typeface="Source Sans Pro Bold"/>
                <a:ea typeface="Source Sans Pro Bold"/>
                <a:cs typeface="Source Sans Pro Bold"/>
                <a:sym typeface="Source Sans Pro Bold"/>
              </a:defRPr>
            </a:pPr>
            <a:r>
              <a:rPr b="1" dirty="0"/>
              <a:t>Strengthen active search for possible cases</a:t>
            </a:r>
            <a:r>
              <a:rPr lang="hu-HU" b="1" dirty="0"/>
              <a:t>:</a:t>
            </a:r>
            <a:r>
              <a:rPr b="1" dirty="0"/>
              <a:t> </a:t>
            </a:r>
          </a:p>
          <a:p>
            <a:pPr marL="398660" lvl="1" indent="-253999">
              <a:lnSpc>
                <a:spcPct val="80000"/>
              </a:lnSpc>
              <a:spcBef>
                <a:spcPts val="1800"/>
              </a:spcBef>
              <a:buClr>
                <a:srgbClr val="C00000"/>
              </a:buClr>
              <a:defRPr sz="2400"/>
            </a:pPr>
            <a:r>
              <a:rPr dirty="0"/>
              <a:t>In public, private and religious facilities, including in the homes of traditional healers</a:t>
            </a:r>
          </a:p>
          <a:p>
            <a:pPr marL="398660" lvl="1" indent="-253999">
              <a:lnSpc>
                <a:spcPct val="80000"/>
              </a:lnSpc>
              <a:spcBef>
                <a:spcPts val="1800"/>
              </a:spcBef>
              <a:buClr>
                <a:srgbClr val="C00000"/>
              </a:buClr>
              <a:defRPr sz="2400"/>
            </a:pPr>
            <a:r>
              <a:rPr dirty="0"/>
              <a:t>Discuss with key opinion leaders</a:t>
            </a:r>
          </a:p>
          <a:p>
            <a:pPr marL="398660" lvl="1" indent="-253999">
              <a:lnSpc>
                <a:spcPct val="80000"/>
              </a:lnSpc>
              <a:spcBef>
                <a:spcPts val="1800"/>
              </a:spcBef>
              <a:buClr>
                <a:srgbClr val="C00000"/>
              </a:buClr>
              <a:defRPr sz="2400"/>
            </a:pPr>
            <a:r>
              <a:rPr dirty="0"/>
              <a:t>Surveillance of events occurring in the community: media, rumors, statements from community members</a:t>
            </a:r>
          </a:p>
          <a:p>
            <a:pPr marL="742950" lvl="2" indent="-342900">
              <a:lnSpc>
                <a:spcPct val="80000"/>
              </a:lnSpc>
              <a:spcBef>
                <a:spcPts val="100"/>
              </a:spcBef>
              <a:defRPr sz="2400"/>
            </a:pPr>
            <a:endParaRPr dirty="0"/>
          </a:p>
          <a:p>
            <a:pPr marL="0" indent="0">
              <a:lnSpc>
                <a:spcPct val="80000"/>
              </a:lnSpc>
              <a:buSzTx/>
              <a:buNone/>
              <a:defRPr sz="2400">
                <a:solidFill>
                  <a:schemeClr val="accent2"/>
                </a:solidFill>
                <a:latin typeface="Source Sans Pro Bold"/>
                <a:ea typeface="Source Sans Pro Bold"/>
                <a:cs typeface="Source Sans Pro Bold"/>
                <a:sym typeface="Source Sans Pro Bold"/>
              </a:defRPr>
            </a:pPr>
            <a:r>
              <a:rPr dirty="0">
                <a:solidFill>
                  <a:schemeClr val="tx1"/>
                </a:solidFill>
              </a:rPr>
              <a:t>Engage communities to facilitate and enhance surveillance activities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80">
                                            <p:bg/>
                                          </p:spTgt>
                                        </p:tgtEl>
                                        <p:attrNameLst>
                                          <p:attrName>style.visibility</p:attrName>
                                        </p:attrNameLst>
                                      </p:cBhvr>
                                      <p:to>
                                        <p:strVal val="visible"/>
                                      </p:to>
                                    </p:set>
                                    <p:animEffect transition="in" filter="fade">
                                      <p:cBhvr>
                                        <p:cTn id="7" dur="500"/>
                                        <p:tgtEl>
                                          <p:spTgt spid="680">
                                            <p:bg/>
                                          </p:spTgt>
                                        </p:tgtEl>
                                      </p:cBhvr>
                                    </p:animEffect>
                                  </p:childTnLst>
                                </p:cTn>
                              </p:par>
                              <p:par>
                                <p:cTn id="8" presetID="10" presetClass="entr" presetSubtype="0" fill="hold" grpId="0" nodeType="withEffect">
                                  <p:stCondLst>
                                    <p:cond delay="0"/>
                                  </p:stCondLst>
                                  <p:iterate>
                                    <p:tmAbs val="0"/>
                                  </p:iterate>
                                  <p:childTnLst>
                                    <p:set>
                                      <p:cBhvr>
                                        <p:cTn id="9" fill="hold"/>
                                        <p:tgtEl>
                                          <p:spTgt spid="680">
                                            <p:txEl>
                                              <p:pRg st="0" end="0"/>
                                            </p:txEl>
                                          </p:spTgt>
                                        </p:tgtEl>
                                        <p:attrNameLst>
                                          <p:attrName>style.visibility</p:attrName>
                                        </p:attrNameLst>
                                      </p:cBhvr>
                                      <p:to>
                                        <p:strVal val="visible"/>
                                      </p:to>
                                    </p:set>
                                    <p:animEffect transition="in" filter="fade">
                                      <p:cBhvr>
                                        <p:cTn id="10" dur="500"/>
                                        <p:tgtEl>
                                          <p:spTgt spid="680">
                                            <p:txEl>
                                              <p:pRg st="0" end="0"/>
                                            </p:txEl>
                                          </p:spTgt>
                                        </p:tgtEl>
                                      </p:cBhvr>
                                    </p:animEffect>
                                  </p:childTnLst>
                                </p:cTn>
                              </p:par>
                              <p:par>
                                <p:cTn id="11" presetID="10" presetClass="entr" presetSubtype="0" fill="hold" grpId="0" nodeType="withEffect">
                                  <p:stCondLst>
                                    <p:cond delay="0"/>
                                  </p:stCondLst>
                                  <p:iterate>
                                    <p:tmAbs val="0"/>
                                  </p:iterate>
                                  <p:childTnLst>
                                    <p:set>
                                      <p:cBhvr>
                                        <p:cTn id="12" fill="hold"/>
                                        <p:tgtEl>
                                          <p:spTgt spid="680">
                                            <p:txEl>
                                              <p:pRg st="1" end="1"/>
                                            </p:txEl>
                                          </p:spTgt>
                                        </p:tgtEl>
                                        <p:attrNameLst>
                                          <p:attrName>style.visibility</p:attrName>
                                        </p:attrNameLst>
                                      </p:cBhvr>
                                      <p:to>
                                        <p:strVal val="visible"/>
                                      </p:to>
                                    </p:set>
                                    <p:animEffect transition="in" filter="fade">
                                      <p:cBhvr>
                                        <p:cTn id="13" dur="500"/>
                                        <p:tgtEl>
                                          <p:spTgt spid="680">
                                            <p:txEl>
                                              <p:pRg st="1" end="1"/>
                                            </p:txEl>
                                          </p:spTgt>
                                        </p:tgtEl>
                                      </p:cBhvr>
                                    </p:animEffect>
                                  </p:childTnLst>
                                </p:cTn>
                              </p:par>
                              <p:par>
                                <p:cTn id="14" presetID="10" presetClass="entr" presetSubtype="0" fill="hold" grpId="0" nodeType="withEffect">
                                  <p:stCondLst>
                                    <p:cond delay="0"/>
                                  </p:stCondLst>
                                  <p:iterate>
                                    <p:tmAbs val="0"/>
                                  </p:iterate>
                                  <p:childTnLst>
                                    <p:set>
                                      <p:cBhvr>
                                        <p:cTn id="15" fill="hold"/>
                                        <p:tgtEl>
                                          <p:spTgt spid="680">
                                            <p:txEl>
                                              <p:pRg st="2" end="2"/>
                                            </p:txEl>
                                          </p:spTgt>
                                        </p:tgtEl>
                                        <p:attrNameLst>
                                          <p:attrName>style.visibility</p:attrName>
                                        </p:attrNameLst>
                                      </p:cBhvr>
                                      <p:to>
                                        <p:strVal val="visible"/>
                                      </p:to>
                                    </p:set>
                                    <p:animEffect transition="in" filter="fade">
                                      <p:cBhvr>
                                        <p:cTn id="16" dur="500"/>
                                        <p:tgtEl>
                                          <p:spTgt spid="680">
                                            <p:txEl>
                                              <p:pRg st="2" end="2"/>
                                            </p:txEl>
                                          </p:spTgt>
                                        </p:tgtEl>
                                      </p:cBhvr>
                                    </p:animEffect>
                                  </p:childTnLst>
                                </p:cTn>
                              </p:par>
                              <p:par>
                                <p:cTn id="17" presetID="10" presetClass="entr" presetSubtype="0" fill="hold" grpId="0" nodeType="withEffect">
                                  <p:stCondLst>
                                    <p:cond delay="0"/>
                                  </p:stCondLst>
                                  <p:iterate>
                                    <p:tmAbs val="0"/>
                                  </p:iterate>
                                  <p:childTnLst>
                                    <p:set>
                                      <p:cBhvr>
                                        <p:cTn id="18" fill="hold"/>
                                        <p:tgtEl>
                                          <p:spTgt spid="680">
                                            <p:txEl>
                                              <p:pRg st="3" end="3"/>
                                            </p:txEl>
                                          </p:spTgt>
                                        </p:tgtEl>
                                        <p:attrNameLst>
                                          <p:attrName>style.visibility</p:attrName>
                                        </p:attrNameLst>
                                      </p:cBhvr>
                                      <p:to>
                                        <p:strVal val="visible"/>
                                      </p:to>
                                    </p:set>
                                    <p:animEffect transition="in" filter="fade">
                                      <p:cBhvr>
                                        <p:cTn id="19" dur="500"/>
                                        <p:tgtEl>
                                          <p:spTgt spid="680">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0" nodeType="clickEffect">
                                  <p:stCondLst>
                                    <p:cond delay="0"/>
                                  </p:stCondLst>
                                  <p:iterate>
                                    <p:tmAbs val="0"/>
                                  </p:iterate>
                                  <p:childTnLst>
                                    <p:set>
                                      <p:cBhvr>
                                        <p:cTn id="23" fill="hold"/>
                                        <p:tgtEl>
                                          <p:spTgt spid="680">
                                            <p:txEl>
                                              <p:pRg st="5" end="5"/>
                                            </p:txEl>
                                          </p:spTgt>
                                        </p:tgtEl>
                                        <p:attrNameLst>
                                          <p:attrName>style.visibility</p:attrName>
                                        </p:attrNameLst>
                                      </p:cBhvr>
                                      <p:to>
                                        <p:strVal val="visible"/>
                                      </p:to>
                                    </p:set>
                                    <p:animEffect transition="in" filter="fade">
                                      <p:cBhvr>
                                        <p:cTn id="24" dur="500"/>
                                        <p:tgtEl>
                                          <p:spTgt spid="68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 grpId="0" build="p"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Title 1"/>
          <p:cNvSpPr txBox="1">
            <a:spLocks noGrp="1"/>
          </p:cNvSpPr>
          <p:nvPr>
            <p:ph type="title"/>
          </p:nvPr>
        </p:nvSpPr>
        <p:spPr>
          <a:xfrm>
            <a:off x="500293" y="492670"/>
            <a:ext cx="2871557" cy="564605"/>
          </a:xfrm>
          <a:prstGeom prst="rect">
            <a:avLst/>
          </a:prstGeom>
        </p:spPr>
        <p:txBody>
          <a:bodyPr>
            <a:normAutofit fontScale="90000"/>
          </a:bodyPr>
          <a:lstStyle/>
          <a:p>
            <a:r>
              <a:rPr b="1" dirty="0"/>
              <a:t>After the outbreak</a:t>
            </a:r>
          </a:p>
        </p:txBody>
      </p:sp>
      <p:sp>
        <p:nvSpPr>
          <p:cNvPr id="686" name="Text Placeholder 1"/>
          <p:cNvSpPr txBox="1">
            <a:spLocks noGrp="1"/>
          </p:cNvSpPr>
          <p:nvPr>
            <p:ph type="body" idx="1"/>
          </p:nvPr>
        </p:nvSpPr>
        <p:spPr>
          <a:xfrm>
            <a:off x="4273550" y="1916832"/>
            <a:ext cx="7734372" cy="4472857"/>
          </a:xfrm>
          <a:prstGeom prst="rect">
            <a:avLst/>
          </a:prstGeom>
        </p:spPr>
        <p:txBody>
          <a:bodyPr/>
          <a:lstStyle/>
          <a:p>
            <a:pPr marL="254000" indent="-254000">
              <a:defRPr sz="2400"/>
            </a:pPr>
            <a:r>
              <a:rPr dirty="0"/>
              <a:t>Declare the epidemic over</a:t>
            </a:r>
          </a:p>
          <a:p>
            <a:pPr marL="254000" indent="-254000">
              <a:defRPr sz="2400"/>
            </a:pPr>
            <a:endParaRPr dirty="0"/>
          </a:p>
          <a:p>
            <a:pPr marL="254000" indent="-254000">
              <a:defRPr sz="2400"/>
            </a:pPr>
            <a:r>
              <a:rPr dirty="0"/>
              <a:t>Resume surveillance activities to the pre-outbreak phase</a:t>
            </a:r>
          </a:p>
          <a:p>
            <a:pPr marL="254000" indent="-254000">
              <a:defRPr sz="2400"/>
            </a:pPr>
            <a:endParaRPr dirty="0"/>
          </a:p>
          <a:p>
            <a:pPr marL="254000" indent="-254000">
              <a:defRPr sz="2400"/>
            </a:pPr>
            <a:r>
              <a:rPr dirty="0"/>
              <a:t>Conduct an evaluation of outbreak management</a:t>
            </a:r>
          </a:p>
          <a:p>
            <a:pPr marL="254000" indent="-254000">
              <a:defRPr sz="2400"/>
            </a:pPr>
            <a:endParaRPr dirty="0"/>
          </a:p>
          <a:p>
            <a:pPr marL="254000" indent="-254000">
              <a:defRPr sz="2400"/>
            </a:pPr>
            <a:r>
              <a:rPr dirty="0"/>
              <a:t>Produce an end-of-outbreak report</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Text Placeholder 2"/>
          <p:cNvSpPr txBox="1">
            <a:spLocks noGrp="1"/>
          </p:cNvSpPr>
          <p:nvPr>
            <p:ph type="body" sz="quarter" idx="1"/>
          </p:nvPr>
        </p:nvSpPr>
        <p:spPr>
          <a:xfrm>
            <a:off x="1199456" y="1329154"/>
            <a:ext cx="4208463" cy="863601"/>
          </a:xfrm>
          <a:prstGeom prst="rect">
            <a:avLst/>
          </a:prstGeom>
        </p:spPr>
        <p:txBody>
          <a:bodyPr>
            <a:normAutofit/>
          </a:bodyPr>
          <a:lstStyle/>
          <a:p>
            <a:pPr marL="0" lvl="1" indent="0" algn="ctr">
              <a:spcBef>
                <a:spcPts val="100"/>
              </a:spcBef>
              <a:buSzTx/>
              <a:buNone/>
              <a:defRPr sz="2200">
                <a:solidFill>
                  <a:schemeClr val="accent3"/>
                </a:solidFill>
                <a:latin typeface="Source Sans Pro Bold"/>
                <a:ea typeface="Source Sans Pro Bold"/>
                <a:cs typeface="Source Sans Pro Bold"/>
                <a:sym typeface="Source Sans Pro Bold"/>
              </a:defRPr>
            </a:pPr>
            <a:r>
              <a:rPr sz="2400" dirty="0"/>
              <a:t>Any RRT member could do surveillance activities</a:t>
            </a:r>
          </a:p>
        </p:txBody>
      </p:sp>
      <p:grpSp>
        <p:nvGrpSpPr>
          <p:cNvPr id="698" name="Content Placeholder 3"/>
          <p:cNvGrpSpPr/>
          <p:nvPr/>
        </p:nvGrpSpPr>
        <p:grpSpPr>
          <a:xfrm>
            <a:off x="1559496" y="2192753"/>
            <a:ext cx="5015880" cy="4252129"/>
            <a:chOff x="0" y="0"/>
            <a:chExt cx="5015879" cy="4252127"/>
          </a:xfrm>
        </p:grpSpPr>
        <p:sp>
          <p:nvSpPr>
            <p:cNvPr id="696" name="Rectangle"/>
            <p:cNvSpPr/>
            <p:nvPr/>
          </p:nvSpPr>
          <p:spPr>
            <a:xfrm>
              <a:off x="0" y="0"/>
              <a:ext cx="5015880" cy="3514725"/>
            </a:xfrm>
            <a:prstGeom prst="rect">
              <a:avLst/>
            </a:prstGeom>
            <a:solidFill>
              <a:srgbClr val="FFFFFF"/>
            </a:solidFill>
            <a:ln w="12700" cap="flat">
              <a:noFill/>
              <a:miter lim="400000"/>
            </a:ln>
            <a:effectLst/>
          </p:spPr>
          <p:txBody>
            <a:bodyPr wrap="square" lIns="45719" tIns="45719" rIns="45719" bIns="45719" numCol="1" anchor="t">
              <a:noAutofit/>
            </a:bodyPr>
            <a:lstStyle/>
            <a:p>
              <a:pPr defTabSz="289321">
                <a:lnSpc>
                  <a:spcPct val="90000"/>
                </a:lnSpc>
                <a:spcBef>
                  <a:spcPts val="100"/>
                </a:spcBef>
                <a:defRPr sz="2800">
                  <a:latin typeface="+mn-lt"/>
                  <a:ea typeface="+mn-ea"/>
                  <a:cs typeface="+mn-cs"/>
                  <a:sym typeface="Source Sans Pro Regular"/>
                </a:defRPr>
              </a:pPr>
              <a:endParaRPr dirty="0"/>
            </a:p>
          </p:txBody>
        </p:sp>
        <p:sp>
          <p:nvSpPr>
            <p:cNvPr id="697" name="Coordinator…"/>
            <p:cNvSpPr txBox="1"/>
            <p:nvPr/>
          </p:nvSpPr>
          <p:spPr>
            <a:xfrm>
              <a:off x="45720" y="0"/>
              <a:ext cx="4924440" cy="425212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Coordinator</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Epidemiologists</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Clinician/IPC expert</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Data manager</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Laboratory personnel </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Environmental health officer</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Health educator /counsellor </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Logistician</a:t>
              </a:r>
              <a:endParaRPr sz="2800" dirty="0"/>
            </a:p>
            <a:p>
              <a:pPr marL="254000" lvl="1" indent="-254000"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Etc.</a:t>
              </a:r>
            </a:p>
          </p:txBody>
        </p:sp>
      </p:grpSp>
      <p:sp>
        <p:nvSpPr>
          <p:cNvPr id="699" name="Text Placeholder 4"/>
          <p:cNvSpPr txBox="1"/>
          <p:nvPr/>
        </p:nvSpPr>
        <p:spPr>
          <a:xfrm>
            <a:off x="7221839" y="1329154"/>
            <a:ext cx="3977323" cy="863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algn="ctr" defTabSz="289321">
              <a:lnSpc>
                <a:spcPct val="90000"/>
              </a:lnSpc>
              <a:spcBef>
                <a:spcPts val="300"/>
              </a:spcBef>
              <a:defRPr sz="2200">
                <a:solidFill>
                  <a:schemeClr val="accent3"/>
                </a:solidFill>
                <a:latin typeface="Source Sans Pro Bold"/>
                <a:ea typeface="Source Sans Pro Bold"/>
                <a:cs typeface="Source Sans Pro Bold"/>
                <a:sym typeface="Source Sans Pro Bold"/>
              </a:defRPr>
            </a:lvl1pPr>
          </a:lstStyle>
          <a:p>
            <a:r>
              <a:rPr sz="2400" dirty="0"/>
              <a:t>Training for RRT members working on surveillance </a:t>
            </a:r>
          </a:p>
        </p:txBody>
      </p:sp>
      <p:grpSp>
        <p:nvGrpSpPr>
          <p:cNvPr id="702" name="Content Placeholder 5"/>
          <p:cNvGrpSpPr/>
          <p:nvPr/>
        </p:nvGrpSpPr>
        <p:grpSpPr>
          <a:xfrm>
            <a:off x="6702560" y="2154434"/>
            <a:ext cx="5015881" cy="4601816"/>
            <a:chOff x="0" y="0"/>
            <a:chExt cx="5015879" cy="4601814"/>
          </a:xfrm>
        </p:grpSpPr>
        <p:sp>
          <p:nvSpPr>
            <p:cNvPr id="700" name="Rectangle"/>
            <p:cNvSpPr/>
            <p:nvPr/>
          </p:nvSpPr>
          <p:spPr>
            <a:xfrm>
              <a:off x="0" y="-1"/>
              <a:ext cx="5015880" cy="3487739"/>
            </a:xfrm>
            <a:prstGeom prst="rect">
              <a:avLst/>
            </a:prstGeom>
            <a:solidFill>
              <a:srgbClr val="FFFFFF"/>
            </a:solidFill>
            <a:ln w="12700" cap="flat">
              <a:noFill/>
              <a:miter lim="400000"/>
            </a:ln>
            <a:effectLst/>
          </p:spPr>
          <p:txBody>
            <a:bodyPr wrap="square" lIns="45719" tIns="45719" rIns="45719" bIns="45719" numCol="1" anchor="t">
              <a:noAutofit/>
            </a:bodyPr>
            <a:lstStyle/>
            <a:p>
              <a:pPr defTabSz="289321">
                <a:lnSpc>
                  <a:spcPct val="90000"/>
                </a:lnSpc>
                <a:spcBef>
                  <a:spcPts val="300"/>
                </a:spcBef>
                <a:defRPr sz="2400">
                  <a:latin typeface="+mn-lt"/>
                  <a:ea typeface="+mn-ea"/>
                  <a:cs typeface="+mn-cs"/>
                  <a:sym typeface="Source Sans Pro Regular"/>
                </a:defRPr>
              </a:pPr>
              <a:endParaRPr dirty="0"/>
            </a:p>
          </p:txBody>
        </p:sp>
        <p:sp>
          <p:nvSpPr>
            <p:cNvPr id="701" name="Case identification based on adopted case definition…"/>
            <p:cNvSpPr txBox="1"/>
            <p:nvPr/>
          </p:nvSpPr>
          <p:spPr>
            <a:xfrm>
              <a:off x="45720" y="-1"/>
              <a:ext cx="4924440" cy="460181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Case identification based on adopted case definition</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In-depth knowledge of disease of interest</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Surveillance tools</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Active case finding/contact tracing, follow up and referral</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Communication</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Line listing, documentation and reporting</a:t>
              </a:r>
            </a:p>
            <a:p>
              <a:pPr marL="253999" lvl="1" indent="-253999" defTabSz="289321">
                <a:lnSpc>
                  <a:spcPct val="90000"/>
                </a:lnSpc>
                <a:spcBef>
                  <a:spcPts val="100"/>
                </a:spcBef>
                <a:buClr>
                  <a:schemeClr val="accent3"/>
                </a:buClr>
                <a:buSzPct val="100000"/>
                <a:buFont typeface="Arial"/>
                <a:buChar char="•"/>
                <a:defRPr sz="2400">
                  <a:latin typeface="+mn-lt"/>
                  <a:ea typeface="+mn-ea"/>
                  <a:cs typeface="+mn-cs"/>
                  <a:sym typeface="Source Sans Pro Regular"/>
                </a:defRPr>
              </a:pPr>
              <a:r>
                <a:rPr dirty="0"/>
                <a:t>Personal protection equipment</a:t>
              </a:r>
            </a:p>
          </p:txBody>
        </p:sp>
      </p:grpSp>
      <p:sp>
        <p:nvSpPr>
          <p:cNvPr id="703" name="TextBox 4"/>
          <p:cNvSpPr txBox="1"/>
          <p:nvPr/>
        </p:nvSpPr>
        <p:spPr>
          <a:xfrm>
            <a:off x="276369" y="0"/>
            <a:ext cx="6054635"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RRTs &amp; surveillance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p:tmAbs val="0"/>
                                  </p:iterate>
                                  <p:childTnLst>
                                    <p:set>
                                      <p:cBhvr>
                                        <p:cTn id="6" fill="hold"/>
                                        <p:tgtEl>
                                          <p:spTgt spid="698"/>
                                        </p:tgtEl>
                                        <p:attrNameLst>
                                          <p:attrName>style.visibility</p:attrName>
                                        </p:attrNameLst>
                                      </p:cBhvr>
                                      <p:to>
                                        <p:strVal val="visible"/>
                                      </p:to>
                                    </p:set>
                                    <p:animEffect transition="in" filter="box(in)">
                                      <p:cBhvr>
                                        <p:cTn id="7" dur="500"/>
                                        <p:tgtEl>
                                          <p:spTgt spid="6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iterate>
                                    <p:tmAbs val="0"/>
                                  </p:iterate>
                                  <p:childTnLst>
                                    <p:set>
                                      <p:cBhvr>
                                        <p:cTn id="11" fill="hold"/>
                                        <p:tgtEl>
                                          <p:spTgt spid="699">
                                            <p:bg/>
                                          </p:spTgt>
                                        </p:tgtEl>
                                        <p:attrNameLst>
                                          <p:attrName>style.visibility</p:attrName>
                                        </p:attrNameLst>
                                      </p:cBhvr>
                                      <p:to>
                                        <p:strVal val="visible"/>
                                      </p:to>
                                    </p:set>
                                    <p:animEffect transition="in" filter="box(in)">
                                      <p:cBhvr>
                                        <p:cTn id="12" dur="500"/>
                                        <p:tgtEl>
                                          <p:spTgt spid="699">
                                            <p:bg/>
                                          </p:spTgt>
                                        </p:tgtEl>
                                      </p:cBhvr>
                                    </p:animEffect>
                                  </p:childTnLst>
                                </p:cTn>
                              </p:par>
                              <p:par>
                                <p:cTn id="13" presetID="4" presetClass="entr" presetSubtype="16" fill="hold" grpId="0" nodeType="withEffect">
                                  <p:stCondLst>
                                    <p:cond delay="0"/>
                                  </p:stCondLst>
                                  <p:iterate>
                                    <p:tmAbs val="0"/>
                                  </p:iterate>
                                  <p:childTnLst>
                                    <p:set>
                                      <p:cBhvr>
                                        <p:cTn id="14" fill="hold"/>
                                        <p:tgtEl>
                                          <p:spTgt spid="699">
                                            <p:txEl>
                                              <p:pRg st="0" end="0"/>
                                            </p:txEl>
                                          </p:spTgt>
                                        </p:tgtEl>
                                        <p:attrNameLst>
                                          <p:attrName>style.visibility</p:attrName>
                                        </p:attrNameLst>
                                      </p:cBhvr>
                                      <p:to>
                                        <p:strVal val="visible"/>
                                      </p:to>
                                    </p:set>
                                    <p:animEffect transition="in" filter="box(in)">
                                      <p:cBhvr>
                                        <p:cTn id="15" dur="500"/>
                                        <p:tgtEl>
                                          <p:spTgt spid="69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iterate>
                                    <p:tmAbs val="0"/>
                                  </p:iterate>
                                  <p:childTnLst>
                                    <p:set>
                                      <p:cBhvr>
                                        <p:cTn id="19" fill="hold"/>
                                        <p:tgtEl>
                                          <p:spTgt spid="702"/>
                                        </p:tgtEl>
                                        <p:attrNameLst>
                                          <p:attrName>style.visibility</p:attrName>
                                        </p:attrNameLst>
                                      </p:cBhvr>
                                      <p:to>
                                        <p:strVal val="visible"/>
                                      </p:to>
                                    </p:set>
                                    <p:animEffect transition="in" filter="box(in)">
                                      <p:cBhvr>
                                        <p:cTn id="20" dur="500"/>
                                        <p:tgtEl>
                                          <p:spTgt spid="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 grpId="0" animBg="1" advAuto="0"/>
      <p:bldP spid="699" grpId="0" build="p" animBg="1" advAuto="0"/>
      <p:bldP spid="702" grpId="0"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Content Placeholder 2"/>
          <p:cNvSpPr txBox="1">
            <a:spLocks noGrp="1"/>
          </p:cNvSpPr>
          <p:nvPr>
            <p:ph type="body" idx="1"/>
          </p:nvPr>
        </p:nvSpPr>
        <p:spPr>
          <a:xfrm>
            <a:off x="4151784" y="1196751"/>
            <a:ext cx="7529514" cy="5546726"/>
          </a:xfrm>
          <a:prstGeom prst="rect">
            <a:avLst/>
          </a:prstGeom>
        </p:spPr>
        <p:txBody>
          <a:bodyPr/>
          <a:lstStyle/>
          <a:p>
            <a:pPr marL="514350" indent="-514350">
              <a:spcBef>
                <a:spcPts val="1200"/>
              </a:spcBef>
              <a:buFontTx/>
              <a:buAutoNum type="arabicPeriod"/>
              <a:defRPr sz="2000"/>
            </a:pPr>
            <a:r>
              <a:rPr dirty="0"/>
              <a:t>Surveillance is the foundation of successful prevention and control of disease outbreaks</a:t>
            </a:r>
          </a:p>
          <a:p>
            <a:pPr marL="514350" indent="-514350">
              <a:spcBef>
                <a:spcPts val="1200"/>
              </a:spcBef>
              <a:buFontTx/>
              <a:buAutoNum type="arabicPeriod"/>
              <a:defRPr sz="2000"/>
            </a:pPr>
            <a:r>
              <a:rPr dirty="0"/>
              <a:t>Surveillance activities must lead to public health action</a:t>
            </a:r>
          </a:p>
          <a:p>
            <a:pPr marL="514350" indent="-514350">
              <a:spcBef>
                <a:spcPts val="1200"/>
              </a:spcBef>
              <a:buFontTx/>
              <a:buAutoNum type="arabicPeriod"/>
              <a:defRPr sz="2000"/>
            </a:pPr>
            <a:r>
              <a:rPr dirty="0"/>
              <a:t>Effective surveillance is a prerequisite for early case detection, interrupting transmission chain and eventually control of the outbreak</a:t>
            </a:r>
          </a:p>
          <a:p>
            <a:pPr marL="514350" indent="-514350">
              <a:spcBef>
                <a:spcPts val="1200"/>
              </a:spcBef>
              <a:buFontTx/>
              <a:buAutoNum type="arabicPeriod"/>
              <a:defRPr sz="2000"/>
            </a:pPr>
            <a:r>
              <a:rPr dirty="0"/>
              <a:t>Proper case definitions are essential for any effective surveillance activities</a:t>
            </a:r>
          </a:p>
          <a:p>
            <a:pPr marL="514350" indent="-514350">
              <a:spcBef>
                <a:spcPts val="1200"/>
              </a:spcBef>
              <a:buFontTx/>
              <a:buAutoNum type="arabicPeriod"/>
              <a:defRPr sz="2000"/>
            </a:pPr>
            <a:r>
              <a:rPr dirty="0"/>
              <a:t>Community participation/engagement is essential for successful surveillance</a:t>
            </a:r>
          </a:p>
          <a:p>
            <a:pPr marL="514350" indent="-514350">
              <a:spcBef>
                <a:spcPts val="1200"/>
              </a:spcBef>
              <a:buFontTx/>
              <a:buAutoNum type="arabicPeriod"/>
              <a:defRPr sz="2000"/>
            </a:pPr>
            <a:r>
              <a:rPr dirty="0"/>
              <a:t>In preventing and controlling a disease outbreak there are important surveillance activities before, during, and after an outbreak </a:t>
            </a:r>
          </a:p>
        </p:txBody>
      </p:sp>
      <p:sp>
        <p:nvSpPr>
          <p:cNvPr id="2" name="Title 1">
            <a:extLst>
              <a:ext uri="{FF2B5EF4-FFF2-40B4-BE49-F238E27FC236}">
                <a16:creationId xmlns:a16="http://schemas.microsoft.com/office/drawing/2014/main" id="{E1124700-C82D-F853-6684-80726972B5DE}"/>
              </a:ext>
            </a:extLst>
          </p:cNvPr>
          <p:cNvSpPr txBox="1">
            <a:spLocks noGrp="1"/>
          </p:cNvSpPr>
          <p:nvPr>
            <p:ph type="title" hasCustomPrompt="1"/>
          </p:nvPr>
        </p:nvSpPr>
        <p:spPr>
          <a:xfrm>
            <a:off x="388937" y="842962"/>
            <a:ext cx="3264195" cy="728737"/>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dirty="0"/>
              <a:t>Key messages</a:t>
            </a:r>
            <a:endParaRPr b="1" dirty="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ntent Placeholder 2"/>
          <p:cNvSpPr txBox="1">
            <a:spLocks noGrp="1"/>
          </p:cNvSpPr>
          <p:nvPr>
            <p:ph type="body" idx="1"/>
          </p:nvPr>
        </p:nvSpPr>
        <p:spPr>
          <a:xfrm>
            <a:off x="4273551" y="1340767"/>
            <a:ext cx="7295058" cy="5048921"/>
          </a:xfrm>
          <a:prstGeom prst="rect">
            <a:avLst/>
          </a:prstGeom>
        </p:spPr>
        <p:txBody>
          <a:bodyPr/>
          <a:lstStyle/>
          <a:p>
            <a:pPr marL="0" indent="0" defTabSz="914349">
              <a:spcBef>
                <a:spcPts val="500"/>
              </a:spcBef>
              <a:buSzTx/>
              <a:buNone/>
              <a:defRPr sz="1600">
                <a:solidFill>
                  <a:srgbClr val="002060"/>
                </a:solidFill>
              </a:defRPr>
            </a:pPr>
            <a:r>
              <a:rPr dirty="0"/>
              <a:t>This presentation was adapted from FETP Frontline and CDC Emergency Response and Recovery Branch training materials</a:t>
            </a:r>
          </a:p>
          <a:p>
            <a:pPr marL="0" indent="0" defTabSz="914349">
              <a:spcBef>
                <a:spcPts val="500"/>
              </a:spcBef>
              <a:buSzTx/>
              <a:buNone/>
              <a:defRPr sz="1600"/>
            </a:pPr>
            <a:r>
              <a:rPr dirty="0"/>
              <a:t>World Health Organization (WHO). Early detection, assessment and response to acute public health events: Implementation of Early Warning and Response with a focus on Event-Based Surveillance; 2014. Available at:</a:t>
            </a:r>
          </a:p>
          <a:p>
            <a:pPr marL="0" indent="0" defTabSz="914349">
              <a:spcBef>
                <a:spcPts val="500"/>
              </a:spcBef>
              <a:buSzTx/>
              <a:buNone/>
              <a:defRPr sz="1600"/>
            </a:pPr>
            <a:r>
              <a:rPr u="sng" dirty="0">
                <a:solidFill>
                  <a:srgbClr val="0563C1"/>
                </a:solidFill>
                <a:uFill>
                  <a:solidFill>
                    <a:srgbClr val="0563C1"/>
                  </a:solidFill>
                </a:uFill>
                <a:hlinkClick r:id="rId2"/>
              </a:rPr>
              <a:t>http://apps.who.int/iris/bitstream/handle/10665/112667/WHO_HSE_GCR_LYO_2014.4_eng.pdf?sequence=1</a:t>
            </a:r>
          </a:p>
          <a:p>
            <a:pPr marL="0" indent="0" defTabSz="914349">
              <a:spcBef>
                <a:spcPts val="1100"/>
              </a:spcBef>
              <a:buSzTx/>
              <a:buNone/>
              <a:defRPr sz="1600"/>
            </a:pPr>
            <a:endParaRPr u="sng" dirty="0">
              <a:solidFill>
                <a:srgbClr val="0563C1"/>
              </a:solidFill>
              <a:uFill>
                <a:solidFill>
                  <a:srgbClr val="0563C1"/>
                </a:solidFill>
              </a:uFill>
              <a:hlinkClick r:id="rId2"/>
            </a:endParaRPr>
          </a:p>
          <a:p>
            <a:pPr marL="0" indent="0" defTabSz="914349">
              <a:spcBef>
                <a:spcPts val="500"/>
              </a:spcBef>
              <a:buSzTx/>
              <a:buNone/>
              <a:defRPr sz="1600"/>
            </a:pPr>
            <a:r>
              <a:rPr dirty="0"/>
              <a:t>Centers for Disease Control and Prevention (CDC). Introduction to Public Health. In: Public Health 101 Series. Atlanta, GA: U.S. Department of Health and Human Services, CDC; 2014. Available at: </a:t>
            </a:r>
          </a:p>
          <a:p>
            <a:pPr marL="0" indent="0" defTabSz="914349">
              <a:spcBef>
                <a:spcPts val="500"/>
              </a:spcBef>
              <a:buSzTx/>
              <a:buNone/>
              <a:defRPr sz="1600" u="sng">
                <a:solidFill>
                  <a:srgbClr val="0070C0"/>
                </a:solidFill>
              </a:defRPr>
            </a:pPr>
            <a:r>
              <a:rPr dirty="0">
                <a:solidFill>
                  <a:srgbClr val="0563C1"/>
                </a:solidFill>
                <a:uFill>
                  <a:solidFill>
                    <a:srgbClr val="0563C1"/>
                  </a:solidFill>
                </a:uFill>
                <a:hlinkClick r:id="rId3"/>
              </a:rPr>
              <a:t>https://www.cdc.gov/publichealth101/surveillance.html</a:t>
            </a:r>
            <a:r>
              <a:rPr dirty="0"/>
              <a:t> </a:t>
            </a:r>
          </a:p>
          <a:p>
            <a:pPr marL="0" indent="0" defTabSz="914349">
              <a:spcBef>
                <a:spcPts val="1100"/>
              </a:spcBef>
              <a:buSzTx/>
              <a:buNone/>
              <a:defRPr sz="1600"/>
            </a:pPr>
            <a:endParaRPr dirty="0"/>
          </a:p>
          <a:p>
            <a:pPr marL="0" indent="0" defTabSz="914349">
              <a:spcBef>
                <a:spcPts val="500"/>
              </a:spcBef>
              <a:buSzTx/>
              <a:buNone/>
              <a:defRPr sz="1600"/>
            </a:pPr>
            <a:r>
              <a:rPr dirty="0"/>
              <a:t>World Health Organization (WHO). </a:t>
            </a:r>
            <a:r>
              <a:rPr dirty="0">
                <a:solidFill>
                  <a:srgbClr val="4D4D4D"/>
                </a:solidFill>
              </a:rPr>
              <a:t>IHR Monitoring Framework: Checklist and Indicators for Monitoring Progress in the Development of IHR Core Capacities in States Parties. Geneva, Switzerland: </a:t>
            </a:r>
            <a:r>
              <a:rPr dirty="0"/>
              <a:t>World Health Organization</a:t>
            </a:r>
            <a:r>
              <a:rPr dirty="0">
                <a:solidFill>
                  <a:srgbClr val="4D4D4D"/>
                </a:solidFill>
              </a:rPr>
              <a:t>; 2013. Available at: </a:t>
            </a:r>
            <a:r>
              <a:rPr u="sng" dirty="0">
                <a:solidFill>
                  <a:srgbClr val="0563C1"/>
                </a:solidFill>
                <a:uFill>
                  <a:solidFill>
                    <a:srgbClr val="0563C1"/>
                  </a:solidFill>
                </a:uFill>
                <a:hlinkClick r:id="rId4"/>
              </a:rPr>
              <a:t>http://apps.who.int/iris/bitstream/handle/10665/84933/WHO_HSE_GCR_2013.2_eng.pdf?sequence=1</a:t>
            </a:r>
            <a:r>
              <a:rPr dirty="0">
                <a:solidFill>
                  <a:srgbClr val="4D4D4D"/>
                </a:solidFill>
              </a:rPr>
              <a:t> </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 name="Content Placeholder 2"/>
          <p:cNvSpPr txBox="1">
            <a:spLocks noGrp="1"/>
          </p:cNvSpPr>
          <p:nvPr>
            <p:ph type="body" idx="1"/>
          </p:nvPr>
        </p:nvSpPr>
        <p:spPr>
          <a:xfrm>
            <a:off x="4273551" y="1196751"/>
            <a:ext cx="7151042" cy="5192937"/>
          </a:xfrm>
          <a:prstGeom prst="rect">
            <a:avLst/>
          </a:prstGeom>
        </p:spPr>
        <p:txBody>
          <a:bodyPr/>
          <a:lstStyle/>
          <a:p>
            <a:pPr marL="0" indent="0" defTabSz="914349">
              <a:lnSpc>
                <a:spcPct val="81000"/>
              </a:lnSpc>
              <a:spcBef>
                <a:spcPts val="500"/>
              </a:spcBef>
              <a:buSzTx/>
              <a:buNone/>
              <a:defRPr sz="1400"/>
            </a:pPr>
            <a:r>
              <a:rPr dirty="0"/>
              <a:t>World Health Organization (WHO). </a:t>
            </a:r>
            <a:r>
              <a:rPr dirty="0">
                <a:solidFill>
                  <a:srgbClr val="4D4D4D"/>
                </a:solidFill>
              </a:rPr>
              <a:t>Outbreak surveillance and response in humanitarian emergencies: WHO guidelines for EWARN implementation. Geneva, Switzerland: </a:t>
            </a:r>
            <a:r>
              <a:rPr dirty="0"/>
              <a:t>World Health Organization</a:t>
            </a:r>
            <a:r>
              <a:rPr dirty="0">
                <a:solidFill>
                  <a:srgbClr val="4D4D4D"/>
                </a:solidFill>
              </a:rPr>
              <a:t>; 2012. Available at:</a:t>
            </a:r>
            <a:endParaRPr sz="1600" dirty="0"/>
          </a:p>
          <a:p>
            <a:pPr marL="0" indent="0" defTabSz="914349">
              <a:lnSpc>
                <a:spcPct val="81000"/>
              </a:lnSpc>
              <a:spcBef>
                <a:spcPts val="500"/>
              </a:spcBef>
              <a:buSzTx/>
              <a:buNone/>
              <a:defRPr sz="1400">
                <a:solidFill>
                  <a:srgbClr val="0070C0"/>
                </a:solidFill>
              </a:defRPr>
            </a:pPr>
            <a:r>
              <a:rPr u="sng" dirty="0">
                <a:solidFill>
                  <a:srgbClr val="0563C1"/>
                </a:solidFill>
                <a:uFill>
                  <a:solidFill>
                    <a:srgbClr val="0563C1"/>
                  </a:solidFill>
                </a:uFill>
                <a:hlinkClick r:id="rId2"/>
              </a:rPr>
              <a:t>https://apps.who.int/iris/bitstream/handle/10665/70812/WHO_HSE_GAR_DCE_2012_1_eng.pdf?sequence=1&amp;isAllowed=y</a:t>
            </a:r>
            <a:endParaRPr sz="1600" dirty="0"/>
          </a:p>
          <a:p>
            <a:pPr marL="0" indent="0" defTabSz="914349">
              <a:lnSpc>
                <a:spcPct val="81000"/>
              </a:lnSpc>
              <a:spcBef>
                <a:spcPts val="1000"/>
              </a:spcBef>
              <a:buSzTx/>
              <a:buNone/>
              <a:defRPr sz="1600">
                <a:solidFill>
                  <a:srgbClr val="0070C0"/>
                </a:solidFill>
              </a:defRPr>
            </a:pPr>
            <a:endParaRPr sz="1600" dirty="0"/>
          </a:p>
          <a:p>
            <a:pPr marL="0" indent="0" defTabSz="914349">
              <a:lnSpc>
                <a:spcPct val="81000"/>
              </a:lnSpc>
              <a:spcBef>
                <a:spcPts val="500"/>
              </a:spcBef>
              <a:buSzTx/>
              <a:buNone/>
              <a:defRPr sz="1400">
                <a:solidFill>
                  <a:srgbClr val="4D4D4D"/>
                </a:solidFill>
              </a:defRPr>
            </a:pPr>
            <a:r>
              <a:rPr dirty="0"/>
              <a:t>HIS Source: Health Information System (HIS) Toolkit. Geneva: Ofﬁce of the United Nations High Commissioner for Refugees; 2010. Available from: </a:t>
            </a:r>
            <a:r>
              <a:rPr u="sng" dirty="0">
                <a:solidFill>
                  <a:srgbClr val="0563C1"/>
                </a:solidFill>
                <a:uFill>
                  <a:solidFill>
                    <a:srgbClr val="0563C1"/>
                  </a:solidFill>
                </a:uFill>
                <a:hlinkClick r:id="rId3"/>
              </a:rPr>
              <a:t>http://www.unhcr.org/4a3374408.html</a:t>
            </a:r>
            <a:r>
              <a:rPr dirty="0"/>
              <a:t>  </a:t>
            </a:r>
            <a:endParaRPr sz="2900" dirty="0"/>
          </a:p>
          <a:p>
            <a:pPr marL="0" indent="0" defTabSz="914349">
              <a:lnSpc>
                <a:spcPct val="81000"/>
              </a:lnSpc>
              <a:spcBef>
                <a:spcPts val="1000"/>
              </a:spcBef>
              <a:buSzTx/>
              <a:buNone/>
              <a:defRPr sz="1600"/>
            </a:pPr>
            <a:endParaRPr sz="2900" dirty="0"/>
          </a:p>
          <a:p>
            <a:pPr marL="0" indent="0" defTabSz="914349">
              <a:lnSpc>
                <a:spcPct val="81000"/>
              </a:lnSpc>
              <a:spcBef>
                <a:spcPts val="500"/>
              </a:spcBef>
              <a:buSzTx/>
              <a:buNone/>
              <a:defRPr sz="1400">
                <a:solidFill>
                  <a:srgbClr val="4D4D4D"/>
                </a:solidFill>
              </a:defRPr>
            </a:pPr>
            <a:r>
              <a:rPr dirty="0"/>
              <a:t>World Health Organization. Dept. of Epidemic and Pandemic Alert and Response. WHO recommended surveillance standards, 2nd ed. Geneva : World Health Organization; 1999. Available at: </a:t>
            </a:r>
            <a:r>
              <a:rPr u="sng" dirty="0">
                <a:solidFill>
                  <a:srgbClr val="0563C1"/>
                </a:solidFill>
                <a:uFill>
                  <a:solidFill>
                    <a:srgbClr val="0563C1"/>
                  </a:solidFill>
                </a:uFill>
                <a:hlinkClick r:id="rId4"/>
              </a:rPr>
              <a:t>http://www.who.int/iris/handle/10665/65517</a:t>
            </a:r>
            <a:r>
              <a:rPr dirty="0"/>
              <a:t> </a:t>
            </a:r>
            <a:endParaRPr sz="2900" dirty="0"/>
          </a:p>
          <a:p>
            <a:pPr marL="0" indent="0" defTabSz="914349">
              <a:lnSpc>
                <a:spcPct val="81000"/>
              </a:lnSpc>
              <a:spcBef>
                <a:spcPts val="1000"/>
              </a:spcBef>
              <a:buSzTx/>
              <a:buNone/>
              <a:defRPr sz="1600">
                <a:solidFill>
                  <a:srgbClr val="4D4D4D"/>
                </a:solidFill>
              </a:defRPr>
            </a:pPr>
            <a:endParaRPr sz="2900" dirty="0"/>
          </a:p>
          <a:p>
            <a:pPr marL="0" indent="0" defTabSz="914349">
              <a:lnSpc>
                <a:spcPct val="81000"/>
              </a:lnSpc>
              <a:spcBef>
                <a:spcPts val="500"/>
              </a:spcBef>
              <a:buSzTx/>
              <a:buNone/>
              <a:defRPr sz="1400">
                <a:solidFill>
                  <a:srgbClr val="4D4D4D"/>
                </a:solidFill>
              </a:defRPr>
            </a:pPr>
            <a:r>
              <a:rPr dirty="0"/>
              <a:t>World Health Organization. International Health Regulations (2005) 3rd edition. Geneva : World Health Organization; 2016. Available at: </a:t>
            </a:r>
            <a:r>
              <a:rPr u="sng" dirty="0">
                <a:solidFill>
                  <a:srgbClr val="0563C1"/>
                </a:solidFill>
                <a:uFill>
                  <a:solidFill>
                    <a:srgbClr val="0563C1"/>
                  </a:solidFill>
                </a:uFill>
                <a:hlinkClick r:id="rId5"/>
              </a:rPr>
              <a:t>https://www.who.int/publications/i/item/9789241580496</a:t>
            </a:r>
            <a:endParaRPr sz="1600" dirty="0"/>
          </a:p>
          <a:p>
            <a:pPr marL="0" indent="0" defTabSz="914349">
              <a:lnSpc>
                <a:spcPct val="81000"/>
              </a:lnSpc>
              <a:spcBef>
                <a:spcPts val="1000"/>
              </a:spcBef>
              <a:buSzTx/>
              <a:buNone/>
              <a:defRPr sz="1600"/>
            </a:pPr>
            <a:endParaRPr sz="1600" dirty="0"/>
          </a:p>
          <a:p>
            <a:pPr marL="0" indent="0" defTabSz="914349">
              <a:lnSpc>
                <a:spcPct val="81000"/>
              </a:lnSpc>
              <a:spcBef>
                <a:spcPts val="500"/>
              </a:spcBef>
              <a:buSzTx/>
              <a:buNone/>
              <a:defRPr sz="1400">
                <a:solidFill>
                  <a:srgbClr val="4D4D4D"/>
                </a:solidFill>
              </a:defRPr>
            </a:pPr>
            <a:r>
              <a:rPr dirty="0"/>
              <a:t>World Health Organization. Technical Guidelines for IDSR in the African Region, 2nd ed. Geneva : World Health Organization; 2010.Available at: </a:t>
            </a:r>
            <a:r>
              <a:rPr u="sng" dirty="0">
                <a:solidFill>
                  <a:srgbClr val="0563C1"/>
                </a:solidFill>
                <a:uFill>
                  <a:solidFill>
                    <a:srgbClr val="0563C1"/>
                  </a:solidFill>
                </a:uFill>
                <a:hlinkClick r:id="rId6"/>
              </a:rPr>
              <a:t>http://www.afro.who.int/sites/default/files/2017-06/IDSR-Technical-Guidelines_Final_2010_0.pdf</a:t>
            </a:r>
            <a:r>
              <a:rPr dirty="0"/>
              <a:t> </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02CC9-3B52-4A7A-888B-87122005A85A}"/>
              </a:ext>
            </a:extLst>
          </p:cNvPr>
          <p:cNvSpPr>
            <a:spLocks noGrp="1"/>
          </p:cNvSpPr>
          <p:nvPr>
            <p:ph type="title"/>
          </p:nvPr>
        </p:nvSpPr>
        <p:spPr>
          <a:xfrm>
            <a:off x="276446" y="173737"/>
            <a:ext cx="3264195" cy="1932378"/>
          </a:xfrm>
        </p:spPr>
        <p:txBody>
          <a:bodyPr/>
          <a:lstStyle/>
          <a:p>
            <a:r>
              <a:rPr lang="fr-FR" dirty="0" err="1"/>
              <a:t>Additional</a:t>
            </a:r>
            <a:r>
              <a:rPr lang="fr-FR" dirty="0"/>
              <a:t> </a:t>
            </a:r>
            <a:r>
              <a:rPr lang="fr-FR" dirty="0" err="1"/>
              <a:t>learning</a:t>
            </a:r>
            <a:r>
              <a:rPr lang="fr-FR" dirty="0"/>
              <a:t> </a:t>
            </a:r>
            <a:r>
              <a:rPr lang="fr-FR" dirty="0" err="1"/>
              <a:t>resources</a:t>
            </a:r>
            <a:endParaRPr lang="en-US" dirty="0"/>
          </a:p>
        </p:txBody>
      </p:sp>
      <p:sp>
        <p:nvSpPr>
          <p:cNvPr id="742" name="Text Placeholder 6"/>
          <p:cNvSpPr txBox="1">
            <a:spLocks noGrp="1"/>
          </p:cNvSpPr>
          <p:nvPr>
            <p:ph type="body" idx="1"/>
          </p:nvPr>
        </p:nvSpPr>
        <p:spPr>
          <a:prstGeom prst="rect">
            <a:avLst/>
          </a:prstGeom>
        </p:spPr>
        <p:txBody>
          <a:bodyPr/>
          <a:lstStyle/>
          <a:p>
            <a:pPr marL="0" indent="0" defTabSz="914349">
              <a:spcBef>
                <a:spcPts val="800"/>
              </a:spcBef>
              <a:buSzTx/>
              <a:buNone/>
              <a:defRPr sz="2400"/>
            </a:pPr>
            <a:r>
              <a:rPr dirty="0"/>
              <a:t>Introduction to Public Health Surveillance</a:t>
            </a:r>
            <a:endParaRPr dirty="0">
              <a:solidFill>
                <a:srgbClr val="4D4D4D"/>
              </a:solidFill>
            </a:endParaRPr>
          </a:p>
          <a:p>
            <a:pPr marL="0" indent="0" defTabSz="914349">
              <a:spcBef>
                <a:spcPts val="800"/>
              </a:spcBef>
              <a:buSzTx/>
              <a:buNone/>
              <a:defRPr sz="2400">
                <a:solidFill>
                  <a:srgbClr val="0070C0"/>
                </a:solidFill>
              </a:defRPr>
            </a:pPr>
            <a:r>
              <a:rPr u="sng" dirty="0">
                <a:solidFill>
                  <a:srgbClr val="0563C1"/>
                </a:solidFill>
                <a:uFill>
                  <a:solidFill>
                    <a:srgbClr val="0563C1"/>
                  </a:solidFill>
                </a:uFill>
                <a:hlinkClick r:id="" action="ppaction://noaction"/>
              </a:rPr>
              <a:t>https://www.cdc.gov/training/publichealth101/e-learning/surveillance/</a:t>
            </a:r>
          </a:p>
          <a:p>
            <a:pPr defTabSz="914349">
              <a:spcBef>
                <a:spcPts val="1100"/>
              </a:spcBef>
              <a:defRPr sz="2400"/>
            </a:pPr>
            <a:endParaRPr u="sng" dirty="0">
              <a:solidFill>
                <a:srgbClr val="0563C1"/>
              </a:solidFill>
              <a:uFill>
                <a:solidFill>
                  <a:srgbClr val="0563C1"/>
                </a:solidFill>
              </a:uFill>
              <a:hlinkClick r:id="" action="ppaction://noaction"/>
            </a:endParaRPr>
          </a:p>
          <a:p>
            <a:pPr marL="0" indent="0" defTabSz="914349">
              <a:spcBef>
                <a:spcPts val="800"/>
              </a:spcBef>
              <a:buSzTx/>
              <a:buNone/>
              <a:defRPr sz="2400"/>
            </a:pPr>
            <a:r>
              <a:rPr dirty="0"/>
              <a:t>Introduction to Public Health Surveillance Course on CDC TRAIN</a:t>
            </a:r>
            <a:endParaRPr dirty="0">
              <a:solidFill>
                <a:srgbClr val="4D4D4D"/>
              </a:solidFill>
            </a:endParaRPr>
          </a:p>
          <a:p>
            <a:pPr marL="0" indent="0" defTabSz="914349">
              <a:spcBef>
                <a:spcPts val="800"/>
              </a:spcBef>
              <a:buSzTx/>
              <a:buNone/>
              <a:defRPr sz="2400">
                <a:solidFill>
                  <a:srgbClr val="0070C0"/>
                </a:solidFill>
              </a:defRPr>
            </a:pPr>
            <a:r>
              <a:rPr u="sng" dirty="0">
                <a:solidFill>
                  <a:srgbClr val="0563C1"/>
                </a:solidFill>
                <a:uFill>
                  <a:solidFill>
                    <a:srgbClr val="0563C1"/>
                  </a:solidFill>
                </a:uFill>
                <a:hlinkClick r:id="rId3"/>
              </a:rPr>
              <a:t>https://www.train.org/cdctrain/course/1059516/</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itle 1"/>
          <p:cNvSpPr txBox="1">
            <a:spLocks noGrp="1"/>
          </p:cNvSpPr>
          <p:nvPr>
            <p:ph type="title"/>
          </p:nvPr>
        </p:nvSpPr>
        <p:spPr>
          <a:xfrm>
            <a:off x="388936" y="1027208"/>
            <a:ext cx="3264195" cy="483101"/>
          </a:xfrm>
          <a:prstGeom prst="rect">
            <a:avLst/>
          </a:prstGeom>
        </p:spPr>
        <p:txBody>
          <a:bodyPr>
            <a:noAutofit/>
          </a:bodyPr>
          <a:lstStyle/>
          <a:p>
            <a:r>
              <a:rPr b="1" dirty="0"/>
              <a:t>Outline</a:t>
            </a:r>
          </a:p>
        </p:txBody>
      </p:sp>
      <p:sp>
        <p:nvSpPr>
          <p:cNvPr id="335" name="Content Placeholder 2"/>
          <p:cNvSpPr txBox="1">
            <a:spLocks noGrp="1"/>
          </p:cNvSpPr>
          <p:nvPr>
            <p:ph type="body" idx="1"/>
          </p:nvPr>
        </p:nvSpPr>
        <p:spPr>
          <a:xfrm>
            <a:off x="4273550" y="1268759"/>
            <a:ext cx="7529514" cy="5120929"/>
          </a:xfrm>
          <a:prstGeom prst="rect">
            <a:avLst/>
          </a:prstGeom>
        </p:spPr>
        <p:txBody>
          <a:bodyPr/>
          <a:lstStyle/>
          <a:p>
            <a:pPr marL="508000" indent="-508000">
              <a:spcBef>
                <a:spcPts val="1200"/>
              </a:spcBef>
              <a:buFontTx/>
              <a:buAutoNum type="arabicPeriod"/>
              <a:defRPr sz="2400"/>
            </a:pPr>
            <a:r>
              <a:rPr dirty="0"/>
              <a:t>What is Public Health surveillance?</a:t>
            </a:r>
          </a:p>
          <a:p>
            <a:pPr marL="508000" indent="-508000">
              <a:spcBef>
                <a:spcPts val="1200"/>
              </a:spcBef>
              <a:buFontTx/>
              <a:buAutoNum type="arabicPeriod"/>
              <a:defRPr sz="2400"/>
            </a:pPr>
            <a:r>
              <a:rPr dirty="0"/>
              <a:t>Variations and characteristics</a:t>
            </a:r>
          </a:p>
          <a:p>
            <a:pPr marL="508000" indent="-508000">
              <a:spcBef>
                <a:spcPts val="1200"/>
              </a:spcBef>
              <a:buFontTx/>
              <a:buAutoNum type="arabicPeriod"/>
              <a:defRPr sz="2400"/>
            </a:pPr>
            <a:r>
              <a:rPr dirty="0"/>
              <a:t>Process and information flow</a:t>
            </a:r>
          </a:p>
          <a:p>
            <a:pPr marL="508000" indent="-508000">
              <a:spcBef>
                <a:spcPts val="1200"/>
              </a:spcBef>
              <a:buFontTx/>
              <a:buAutoNum type="arabicPeriod"/>
              <a:defRPr sz="2400"/>
            </a:pPr>
            <a:r>
              <a:rPr dirty="0"/>
              <a:t>Data collection for surveillance</a:t>
            </a:r>
          </a:p>
          <a:p>
            <a:pPr marL="508000" indent="-508000">
              <a:spcBef>
                <a:spcPts val="1200"/>
              </a:spcBef>
              <a:buFontTx/>
              <a:buAutoNum type="arabicPeriod"/>
              <a:defRPr sz="2400"/>
            </a:pPr>
            <a:r>
              <a:rPr dirty="0"/>
              <a:t>Case definitions</a:t>
            </a:r>
          </a:p>
          <a:p>
            <a:pPr marL="508000" indent="-508000">
              <a:spcBef>
                <a:spcPts val="1200"/>
              </a:spcBef>
              <a:buFontTx/>
              <a:buAutoNum type="arabicPeriod"/>
              <a:defRPr sz="2400"/>
            </a:pPr>
            <a:r>
              <a:rPr dirty="0"/>
              <a:t>Surveillance activities for outbreak prevention and control</a:t>
            </a:r>
          </a:p>
          <a:p>
            <a:pPr marL="508000" indent="-508000">
              <a:spcBef>
                <a:spcPts val="1200"/>
              </a:spcBef>
              <a:buFontTx/>
              <a:buAutoNum type="arabicPeriod"/>
              <a:defRPr sz="2400"/>
            </a:pPr>
            <a:r>
              <a:rPr dirty="0"/>
              <a:t>References and guidelines</a:t>
            </a:r>
          </a:p>
          <a:p>
            <a:pPr marL="508000" indent="-508000">
              <a:spcBef>
                <a:spcPts val="1200"/>
              </a:spcBef>
              <a:buFontTx/>
              <a:buAutoNum type="arabicPeriod"/>
              <a:defRPr sz="2400"/>
            </a:pPr>
            <a:r>
              <a:rPr dirty="0"/>
              <a:t>Additional learning resources</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 name="Content Placeholder 2"/>
          <p:cNvSpPr txBox="1">
            <a:spLocks noGrp="1"/>
          </p:cNvSpPr>
          <p:nvPr>
            <p:ph type="body" idx="1"/>
          </p:nvPr>
        </p:nvSpPr>
        <p:spPr>
          <a:xfrm>
            <a:off x="989481" y="842962"/>
            <a:ext cx="10045166" cy="5206965"/>
          </a:xfrm>
          <a:prstGeom prst="rect">
            <a:avLst/>
          </a:prstGeom>
        </p:spPr>
        <p:txBody>
          <a:bodyPr lIns="0" tIns="0" rIns="0" bIns="0">
            <a:noAutofit/>
          </a:bodyPr>
          <a:lstStyle/>
          <a:p>
            <a:pPr marL="0" indent="0" algn="just" defTabSz="271962">
              <a:spcBef>
                <a:spcPts val="200"/>
              </a:spcBef>
              <a:buSzTx/>
              <a:buNone/>
              <a:defRPr sz="1879"/>
            </a:pPr>
            <a:r>
              <a:rPr sz="2000" dirty="0"/>
              <a:t>WHO Health Security Learning Platform - Training Materials</a:t>
            </a:r>
          </a:p>
          <a:p>
            <a:pPr marL="0" indent="0" algn="just" defTabSz="271962">
              <a:spcBef>
                <a:spcPts val="200"/>
              </a:spcBef>
              <a:buSzTx/>
              <a:buNone/>
              <a:defRPr sz="1879"/>
            </a:pPr>
            <a:r>
              <a:rPr sz="2000" dirty="0"/>
              <a:t>These WHO Training Materials are © World Health Organization (WHO) 2022. All rights reserved.</a:t>
            </a:r>
          </a:p>
          <a:p>
            <a:pPr marL="0" indent="0" algn="just" defTabSz="271962">
              <a:spcBef>
                <a:spcPts val="200"/>
              </a:spcBef>
              <a:buSzTx/>
              <a:buNone/>
              <a:defRPr sz="1879"/>
            </a:pPr>
            <a:r>
              <a:rPr sz="2000" dirty="0"/>
              <a:t>Your use of these materials is subject to the “</a:t>
            </a:r>
            <a:r>
              <a:rPr sz="2000" u="sng" dirty="0">
                <a:solidFill>
                  <a:srgbClr val="0563C1"/>
                </a:solidFill>
                <a:uFill>
                  <a:solidFill>
                    <a:srgbClr val="0563C1"/>
                  </a:solidFill>
                </a:uFill>
                <a:hlinkClick r:id="rId2"/>
              </a:rPr>
              <a:t>WHO Health Security Learning Platform, Training Materials – Terms of Use</a:t>
            </a:r>
            <a:r>
              <a:rPr sz="2000" dirty="0"/>
              <a:t>”, which you accepted when downloading them and which are available on the Health Security Learning Platform at: </a:t>
            </a:r>
            <a:r>
              <a:rPr sz="2000" u="sng" dirty="0">
                <a:solidFill>
                  <a:srgbClr val="0563C1"/>
                </a:solidFill>
                <a:uFill>
                  <a:solidFill>
                    <a:srgbClr val="0563C1"/>
                  </a:solidFill>
                </a:uFill>
                <a:hlinkClick r:id="rId3"/>
              </a:rPr>
              <a:t>https://extranet.who.int/hslp</a:t>
            </a:r>
            <a:r>
              <a:rPr sz="2000" dirty="0"/>
              <a:t>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sz="2000" dirty="0"/>
              <a:t>Further, please inform WHO of any modifications of these materials that you use publicly, for record-keeping purposes and continued development, by emailing </a:t>
            </a:r>
            <a:r>
              <a:rPr sz="2000" u="sng" dirty="0">
                <a:solidFill>
                  <a:srgbClr val="0563C1"/>
                </a:solidFill>
                <a:uFill>
                  <a:solidFill>
                    <a:srgbClr val="0563C1"/>
                  </a:solidFill>
                </a:uFill>
                <a:hlinkClick r:id="rId4"/>
              </a:rPr>
              <a:t>ihrhrt@who.int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itle 1"/>
          <p:cNvSpPr txBox="1">
            <a:spLocks noGrp="1"/>
          </p:cNvSpPr>
          <p:nvPr>
            <p:ph type="title"/>
          </p:nvPr>
        </p:nvSpPr>
        <p:spPr>
          <a:xfrm>
            <a:off x="387639" y="109727"/>
            <a:ext cx="3264195" cy="1453913"/>
          </a:xfrm>
          <a:prstGeom prst="rect">
            <a:avLst/>
          </a:prstGeom>
        </p:spPr>
        <p:txBody>
          <a:bodyPr>
            <a:noAutofit/>
          </a:bodyPr>
          <a:lstStyle>
            <a:lvl1pPr defTabSz="277749">
              <a:defRPr sz="3072"/>
            </a:lvl1pPr>
          </a:lstStyle>
          <a:p>
            <a:r>
              <a:rPr sz="3200" b="1" dirty="0"/>
              <a:t>1. What is Public Health surveillance?</a:t>
            </a:r>
          </a:p>
        </p:txBody>
      </p:sp>
      <p:pic>
        <p:nvPicPr>
          <p:cNvPr id="339" name="Public Health 101 Surveillance IconPicture 7" descr="Public Health 101 Surveillance IconPicture 7"/>
          <p:cNvPicPr>
            <a:picLocks noChangeAspect="1"/>
          </p:cNvPicPr>
          <p:nvPr/>
        </p:nvPicPr>
        <p:blipFill>
          <a:blip r:embed="rId2"/>
          <a:stretch>
            <a:fillRect/>
          </a:stretch>
        </p:blipFill>
        <p:spPr>
          <a:xfrm>
            <a:off x="6312024" y="2367614"/>
            <a:ext cx="2428651" cy="2122772"/>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Rectangle 4"/>
          <p:cNvSpPr txBox="1">
            <a:spLocks noGrp="1"/>
          </p:cNvSpPr>
          <p:nvPr>
            <p:ph type="body" sz="half" idx="1"/>
          </p:nvPr>
        </p:nvSpPr>
        <p:spPr>
          <a:xfrm>
            <a:off x="5272499" y="1552830"/>
            <a:ext cx="5369190" cy="4654072"/>
          </a:xfrm>
          <a:prstGeom prst="rect">
            <a:avLst/>
          </a:prstGeom>
        </p:spPr>
        <p:txBody>
          <a:bodyPr/>
          <a:lstStyle/>
          <a:p>
            <a:pPr marL="0" indent="0">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b="1" dirty="0"/>
              <a:t>HOW?</a:t>
            </a:r>
          </a:p>
          <a:p>
            <a:pPr marL="0" indent="0">
              <a:lnSpc>
                <a:spcPct val="110000"/>
              </a:lnSpc>
              <a:spcBef>
                <a:spcPts val="0"/>
              </a:spcBef>
              <a:buSzTx/>
              <a:buNone/>
              <a:defRPr sz="2200"/>
            </a:pPr>
            <a:r>
              <a:rPr dirty="0"/>
              <a:t>Ongoing, systematic </a:t>
            </a:r>
          </a:p>
          <a:p>
            <a:pPr marL="0" indent="0">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b="1" dirty="0"/>
              <a:t>WHAT? </a:t>
            </a:r>
          </a:p>
          <a:p>
            <a:pPr marL="0" indent="0">
              <a:lnSpc>
                <a:spcPct val="110000"/>
              </a:lnSpc>
              <a:spcBef>
                <a:spcPts val="0"/>
              </a:spcBef>
              <a:buSzTx/>
              <a:buNone/>
              <a:defRPr sz="2200"/>
            </a:pPr>
            <a:r>
              <a:rPr dirty="0"/>
              <a:t>Collection, analysis, interpretation, and dissemination of health-related data </a:t>
            </a:r>
          </a:p>
          <a:p>
            <a:pPr marL="0" indent="0">
              <a:lnSpc>
                <a:spcPct val="110000"/>
              </a:lnSpc>
              <a:spcBef>
                <a:spcPts val="0"/>
              </a:spcBef>
              <a:buSzTx/>
              <a:buNone/>
              <a:defRPr sz="2200">
                <a:solidFill>
                  <a:schemeClr val="accent2"/>
                </a:solidFill>
                <a:latin typeface="Source Sans Pro Bold"/>
                <a:ea typeface="Source Sans Pro Bold"/>
                <a:cs typeface="Source Sans Pro Bold"/>
                <a:sym typeface="Source Sans Pro Bold"/>
              </a:defRPr>
            </a:pPr>
            <a:r>
              <a:rPr b="1" dirty="0"/>
              <a:t>WHY?</a:t>
            </a:r>
          </a:p>
          <a:p>
            <a:pPr marL="0" indent="0">
              <a:lnSpc>
                <a:spcPct val="110000"/>
              </a:lnSpc>
              <a:spcBef>
                <a:spcPts val="0"/>
              </a:spcBef>
              <a:buSzTx/>
              <a:buNone/>
              <a:defRPr sz="2200"/>
            </a:pPr>
            <a:r>
              <a:rPr dirty="0"/>
              <a:t>For used in public health action to reduce morbidity and mortality and to improve health</a:t>
            </a:r>
          </a:p>
        </p:txBody>
      </p:sp>
      <p:sp>
        <p:nvSpPr>
          <p:cNvPr id="343" name="Title 3"/>
          <p:cNvSpPr txBox="1">
            <a:spLocks noGrp="1"/>
          </p:cNvSpPr>
          <p:nvPr>
            <p:ph type="title" idx="4294967295"/>
          </p:nvPr>
        </p:nvSpPr>
        <p:spPr>
          <a:xfrm>
            <a:off x="119336" y="77210"/>
            <a:ext cx="6877051" cy="646114"/>
          </a:xfrm>
          <a:prstGeom prst="rect">
            <a:avLst/>
          </a:prstGeom>
        </p:spPr>
        <p:txBody>
          <a:bodyPr/>
          <a:lstStyle/>
          <a:p>
            <a:r>
              <a:rPr b="1" dirty="0"/>
              <a:t>Public Health surveillance defined</a:t>
            </a:r>
          </a:p>
        </p:txBody>
      </p:sp>
      <p:sp>
        <p:nvSpPr>
          <p:cNvPr id="344" name="Rectangle 6"/>
          <p:cNvSpPr txBox="1"/>
          <p:nvPr/>
        </p:nvSpPr>
        <p:spPr>
          <a:xfrm>
            <a:off x="1569719" y="5758295"/>
            <a:ext cx="7833361" cy="256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a:latin typeface="+mn-lt"/>
                <a:ea typeface="+mn-ea"/>
                <a:cs typeface="+mn-cs"/>
                <a:sym typeface="Source Sans Pro Regular"/>
              </a:defRPr>
            </a:lvl1pPr>
          </a:lstStyle>
          <a:p>
            <a:r>
              <a:rPr dirty="0"/>
              <a:t>Adapted from CDC.  MMWR 2001; 50 (No. RR-13)</a:t>
            </a:r>
          </a:p>
        </p:txBody>
      </p:sp>
      <p:pic>
        <p:nvPicPr>
          <p:cNvPr id="345" name="Public Health 101 Surveillance IconPicture 11" descr="Public Health 101 Surveillance IconPicture 11"/>
          <p:cNvPicPr>
            <a:picLocks noChangeAspect="1"/>
          </p:cNvPicPr>
          <p:nvPr/>
        </p:nvPicPr>
        <p:blipFill>
          <a:blip r:embed="rId3"/>
          <a:stretch>
            <a:fillRect/>
          </a:stretch>
        </p:blipFill>
        <p:spPr>
          <a:xfrm>
            <a:off x="1913047" y="1831829"/>
            <a:ext cx="2971055" cy="2589863"/>
          </a:xfrm>
          <a:prstGeom prst="rect">
            <a:avLst/>
          </a:prstGeom>
          <a:ln w="12700">
            <a:miter lim="400000"/>
          </a:ln>
        </p:spPr>
      </p:pic>
      <p:sp>
        <p:nvSpPr>
          <p:cNvPr id="346" name="TextBox 2"/>
          <p:cNvSpPr txBox="1"/>
          <p:nvPr/>
        </p:nvSpPr>
        <p:spPr>
          <a:xfrm>
            <a:off x="1957863" y="4557266"/>
            <a:ext cx="2878641" cy="1005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800">
                <a:solidFill>
                  <a:srgbClr val="C00000"/>
                </a:solidFill>
                <a:latin typeface="+mn-lt"/>
                <a:ea typeface="+mn-ea"/>
                <a:cs typeface="+mn-cs"/>
                <a:sym typeface="Source Sans Pro Regular"/>
              </a:defRPr>
            </a:lvl1pPr>
          </a:lstStyle>
          <a:p>
            <a:r>
              <a:rPr dirty="0"/>
              <a:t>“Information for Action”</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itle 1"/>
          <p:cNvSpPr txBox="1">
            <a:spLocks noGrp="1"/>
          </p:cNvSpPr>
          <p:nvPr>
            <p:ph type="title"/>
          </p:nvPr>
        </p:nvSpPr>
        <p:spPr>
          <a:xfrm>
            <a:off x="72273" y="0"/>
            <a:ext cx="3982202" cy="1535631"/>
          </a:xfrm>
          <a:prstGeom prst="rect">
            <a:avLst/>
          </a:prstGeom>
        </p:spPr>
        <p:txBody>
          <a:bodyPr>
            <a:noAutofit/>
          </a:bodyPr>
          <a:lstStyle>
            <a:lvl1pPr defTabSz="280642">
              <a:defRPr sz="3104"/>
            </a:lvl1pPr>
          </a:lstStyle>
          <a:p>
            <a:r>
              <a:rPr sz="3200" b="1" dirty="0"/>
              <a:t>Objectives of a surveillance system during emergencies</a:t>
            </a:r>
          </a:p>
        </p:txBody>
      </p:sp>
      <p:sp>
        <p:nvSpPr>
          <p:cNvPr id="352" name="Content Placeholder 2"/>
          <p:cNvSpPr txBox="1">
            <a:spLocks noGrp="1"/>
          </p:cNvSpPr>
          <p:nvPr>
            <p:ph type="body" idx="1"/>
          </p:nvPr>
        </p:nvSpPr>
        <p:spPr>
          <a:xfrm>
            <a:off x="4273550" y="1916833"/>
            <a:ext cx="7529514" cy="2539758"/>
          </a:xfrm>
          <a:prstGeom prst="rect">
            <a:avLst/>
          </a:prstGeom>
        </p:spPr>
        <p:txBody>
          <a:bodyPr/>
          <a:lstStyle/>
          <a:p>
            <a:pPr marL="254000" indent="-254000">
              <a:defRPr sz="2400"/>
            </a:pPr>
            <a:r>
              <a:rPr dirty="0"/>
              <a:t>To detect and respond rapidly to epidemics</a:t>
            </a:r>
          </a:p>
          <a:p>
            <a:pPr marL="254000" indent="-254000">
              <a:defRPr sz="2400"/>
            </a:pPr>
            <a:r>
              <a:rPr dirty="0"/>
              <a:t>To determine main health priorities</a:t>
            </a:r>
          </a:p>
          <a:p>
            <a:pPr marL="254000" indent="-254000">
              <a:defRPr sz="2400"/>
            </a:pPr>
            <a:r>
              <a:rPr dirty="0"/>
              <a:t>To follow trends in health status</a:t>
            </a:r>
          </a:p>
          <a:p>
            <a:pPr marL="254000" indent="-254000">
              <a:defRPr sz="2400"/>
            </a:pPr>
            <a:r>
              <a:rPr dirty="0"/>
              <a:t>To target resources to area of greatest need</a:t>
            </a:r>
          </a:p>
          <a:p>
            <a:pPr marL="254000" indent="-254000">
              <a:defRPr sz="2400"/>
            </a:pPr>
            <a:r>
              <a:rPr dirty="0"/>
              <a:t>To plan and guide programs</a:t>
            </a:r>
          </a:p>
          <a:p>
            <a:pPr marL="254000" indent="-254000">
              <a:defRPr sz="2400"/>
            </a:pPr>
            <a:r>
              <a:rPr dirty="0"/>
              <a:t>To indicate changes during the emergency</a:t>
            </a:r>
          </a:p>
        </p:txBody>
      </p:sp>
      <p:sp>
        <p:nvSpPr>
          <p:cNvPr id="2" name="Rounded Rectangle 3">
            <a:extLst>
              <a:ext uri="{FF2B5EF4-FFF2-40B4-BE49-F238E27FC236}">
                <a16:creationId xmlns:a16="http://schemas.microsoft.com/office/drawing/2014/main" id="{E17EB1A2-400D-3B74-FD27-B4633D58208E}"/>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 name="2D Stacked Area Chart"/>
          <p:cNvGraphicFramePr/>
          <p:nvPr/>
        </p:nvGraphicFramePr>
        <p:xfrm>
          <a:off x="1957787" y="2216953"/>
          <a:ext cx="7845775" cy="3557618"/>
        </p:xfrm>
        <a:graphic>
          <a:graphicData uri="http://schemas.openxmlformats.org/drawingml/2006/chart">
            <c:chart xmlns:c="http://schemas.openxmlformats.org/drawingml/2006/chart" xmlns:r="http://schemas.openxmlformats.org/officeDocument/2006/relationships" r:id="rId3"/>
          </a:graphicData>
        </a:graphic>
      </p:graphicFrame>
      <p:sp>
        <p:nvSpPr>
          <p:cNvPr id="359" name="Text Box 1027"/>
          <p:cNvSpPr txBox="1">
            <a:spLocks noGrp="1"/>
          </p:cNvSpPr>
          <p:nvPr>
            <p:ph type="title" idx="4294967295"/>
          </p:nvPr>
        </p:nvSpPr>
        <p:spPr>
          <a:xfrm>
            <a:off x="172177" y="52315"/>
            <a:ext cx="7021514" cy="646114"/>
          </a:xfrm>
          <a:prstGeom prst="rect">
            <a:avLst/>
          </a:prstGeom>
        </p:spPr>
        <p:txBody>
          <a:bodyPr/>
          <a:lstStyle/>
          <a:p>
            <a:r>
              <a:rPr b="1" dirty="0"/>
              <a:t>Surveillance and Rapid Response</a:t>
            </a:r>
          </a:p>
        </p:txBody>
      </p:sp>
      <p:grpSp>
        <p:nvGrpSpPr>
          <p:cNvPr id="362" name="Group 1028"/>
          <p:cNvGrpSpPr/>
          <p:nvPr/>
        </p:nvGrpSpPr>
        <p:grpSpPr>
          <a:xfrm>
            <a:off x="4305655" y="969579"/>
            <a:ext cx="1333401" cy="4062934"/>
            <a:chOff x="141209" y="4720"/>
            <a:chExt cx="1333400" cy="4062932"/>
          </a:xfrm>
        </p:grpSpPr>
        <p:sp>
          <p:nvSpPr>
            <p:cNvPr id="360" name="Line 1029"/>
            <p:cNvSpPr/>
            <p:nvPr/>
          </p:nvSpPr>
          <p:spPr>
            <a:xfrm flipH="1">
              <a:off x="152825" y="105251"/>
              <a:ext cx="1" cy="3962401"/>
            </a:xfrm>
            <a:prstGeom prst="line">
              <a:avLst/>
            </a:prstGeom>
            <a:noFill/>
            <a:ln w="41275" cap="flat">
              <a:solidFill>
                <a:srgbClr val="0000FF"/>
              </a:solidFill>
              <a:prstDash val="solid"/>
              <a:round/>
              <a:tailEnd type="triangle" w="med" len="med"/>
            </a:ln>
            <a:effectLst/>
          </p:spPr>
          <p:txBody>
            <a:bodyPr wrap="square" lIns="45719" tIns="45719" rIns="45719" bIns="45719" numCol="1" anchor="t">
              <a:noAutofit/>
            </a:bodyPr>
            <a:lstStyle/>
            <a:p>
              <a:endParaRPr dirty="0"/>
            </a:p>
          </p:txBody>
        </p:sp>
        <p:sp>
          <p:nvSpPr>
            <p:cNvPr id="361" name="Text Box 1030"/>
            <p:cNvSpPr txBox="1"/>
            <p:nvPr/>
          </p:nvSpPr>
          <p:spPr>
            <a:xfrm>
              <a:off x="141209" y="4720"/>
              <a:ext cx="1333400" cy="878841"/>
            </a:xfrm>
            <a:prstGeom prst="rect">
              <a:avLst/>
            </a:prstGeom>
            <a:solidFill>
              <a:srgbClr val="0000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p>
              <a:pPr algn="ctr">
                <a:defRPr sz="2400">
                  <a:solidFill>
                    <a:srgbClr val="FFFF66"/>
                  </a:solidFill>
                  <a:latin typeface="+mn-lt"/>
                  <a:ea typeface="+mn-ea"/>
                  <a:cs typeface="+mn-cs"/>
                  <a:sym typeface="Source Sans Pro Regular"/>
                </a:defRPr>
              </a:pPr>
              <a:r>
                <a:rPr dirty="0"/>
                <a:t>Rapid </a:t>
              </a:r>
              <a:endParaRPr dirty="0">
                <a:latin typeface="Arial"/>
                <a:ea typeface="Arial"/>
                <a:cs typeface="Arial"/>
                <a:sym typeface="Arial"/>
              </a:endParaRPr>
            </a:p>
            <a:p>
              <a:pPr algn="ctr">
                <a:defRPr sz="2400">
                  <a:solidFill>
                    <a:srgbClr val="FFFF66"/>
                  </a:solidFill>
                  <a:latin typeface="+mn-lt"/>
                  <a:ea typeface="+mn-ea"/>
                  <a:cs typeface="+mn-cs"/>
                  <a:sym typeface="Source Sans Pro Regular"/>
                </a:defRPr>
              </a:pPr>
              <a:r>
                <a:rPr dirty="0"/>
                <a:t>Response</a:t>
              </a:r>
            </a:p>
          </p:txBody>
        </p:sp>
      </p:grpSp>
      <p:sp>
        <p:nvSpPr>
          <p:cNvPr id="363" name="Text Box 1031"/>
          <p:cNvSpPr txBox="1"/>
          <p:nvPr/>
        </p:nvSpPr>
        <p:spPr>
          <a:xfrm>
            <a:off x="9704077" y="5547700"/>
            <a:ext cx="431496" cy="34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ctr">
              <a:defRPr sz="1600">
                <a:latin typeface="+mn-lt"/>
                <a:ea typeface="+mn-ea"/>
                <a:cs typeface="+mn-cs"/>
                <a:sym typeface="Source Sans Pro Regular"/>
              </a:defRPr>
            </a:lvl1pPr>
          </a:lstStyle>
          <a:p>
            <a:r>
              <a:rPr dirty="0"/>
              <a:t>DAY</a:t>
            </a:r>
          </a:p>
        </p:txBody>
      </p:sp>
      <p:sp>
        <p:nvSpPr>
          <p:cNvPr id="364" name="Text Box 1032"/>
          <p:cNvSpPr txBox="1"/>
          <p:nvPr/>
        </p:nvSpPr>
        <p:spPr>
          <a:xfrm>
            <a:off x="1172991" y="3698492"/>
            <a:ext cx="654813" cy="34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ctr">
              <a:defRPr sz="1600">
                <a:latin typeface="+mn-lt"/>
                <a:ea typeface="+mn-ea"/>
                <a:cs typeface="+mn-cs"/>
                <a:sym typeface="Source Sans Pro Regular"/>
              </a:defRPr>
            </a:lvl1pPr>
          </a:lstStyle>
          <a:p>
            <a:r>
              <a:rPr dirty="0"/>
              <a:t>CASES</a:t>
            </a:r>
          </a:p>
        </p:txBody>
      </p:sp>
      <p:grpSp>
        <p:nvGrpSpPr>
          <p:cNvPr id="367" name="Group 1033"/>
          <p:cNvGrpSpPr/>
          <p:nvPr/>
        </p:nvGrpSpPr>
        <p:grpSpPr>
          <a:xfrm>
            <a:off x="2891118" y="969578"/>
            <a:ext cx="1335535" cy="4325625"/>
            <a:chOff x="426126" y="-257971"/>
            <a:chExt cx="1335533" cy="4325623"/>
          </a:xfrm>
        </p:grpSpPr>
        <p:sp>
          <p:nvSpPr>
            <p:cNvPr id="365" name="Line 1034"/>
            <p:cNvSpPr/>
            <p:nvPr/>
          </p:nvSpPr>
          <p:spPr>
            <a:xfrm flipH="1">
              <a:off x="1023366" y="181451"/>
              <a:ext cx="1" cy="3886201"/>
            </a:xfrm>
            <a:prstGeom prst="line">
              <a:avLst/>
            </a:prstGeom>
            <a:noFill/>
            <a:ln w="41275" cap="flat">
              <a:solidFill>
                <a:srgbClr val="0000FF"/>
              </a:solidFill>
              <a:prstDash val="solid"/>
              <a:round/>
              <a:tailEnd type="triangle" w="med" len="med"/>
            </a:ln>
            <a:effectLst/>
          </p:spPr>
          <p:txBody>
            <a:bodyPr wrap="square" lIns="45719" tIns="45719" rIns="45719" bIns="45719" numCol="1" anchor="t">
              <a:noAutofit/>
            </a:bodyPr>
            <a:lstStyle/>
            <a:p>
              <a:endParaRPr dirty="0"/>
            </a:p>
          </p:txBody>
        </p:sp>
        <p:sp>
          <p:nvSpPr>
            <p:cNvPr id="366" name="Text Box 1035"/>
            <p:cNvSpPr txBox="1"/>
            <p:nvPr/>
          </p:nvSpPr>
          <p:spPr>
            <a:xfrm>
              <a:off x="426126" y="-257971"/>
              <a:ext cx="1335533" cy="878841"/>
            </a:xfrm>
            <a:prstGeom prst="rect">
              <a:avLst/>
            </a:prstGeom>
            <a:solidFill>
              <a:srgbClr val="0000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p>
              <a:pPr algn="ctr">
                <a:defRPr sz="2400">
                  <a:solidFill>
                    <a:srgbClr val="FFFF66"/>
                  </a:solidFill>
                  <a:latin typeface="+mn-lt"/>
                  <a:ea typeface="+mn-ea"/>
                  <a:cs typeface="+mn-cs"/>
                  <a:sym typeface="Source Sans Pro Regular"/>
                </a:defRPr>
              </a:pPr>
              <a:r>
                <a:rPr dirty="0"/>
                <a:t>Early </a:t>
              </a:r>
              <a:endParaRPr dirty="0">
                <a:latin typeface="Arial"/>
                <a:ea typeface="Arial"/>
                <a:cs typeface="Arial"/>
                <a:sym typeface="Arial"/>
              </a:endParaRPr>
            </a:p>
            <a:p>
              <a:pPr algn="ctr">
                <a:defRPr sz="2400">
                  <a:solidFill>
                    <a:srgbClr val="FFFF66"/>
                  </a:solidFill>
                  <a:latin typeface="+mn-lt"/>
                  <a:ea typeface="+mn-ea"/>
                  <a:cs typeface="+mn-cs"/>
                  <a:sym typeface="Source Sans Pro Regular"/>
                </a:defRPr>
              </a:pPr>
              <a:r>
                <a:rPr dirty="0"/>
                <a:t>Detection</a:t>
              </a:r>
            </a:p>
          </p:txBody>
        </p:sp>
      </p:grpSp>
      <p:grpSp>
        <p:nvGrpSpPr>
          <p:cNvPr id="375" name="Group 1036"/>
          <p:cNvGrpSpPr/>
          <p:nvPr/>
        </p:nvGrpSpPr>
        <p:grpSpPr>
          <a:xfrm>
            <a:off x="4737390" y="2347212"/>
            <a:ext cx="5223280" cy="3048001"/>
            <a:chOff x="0" y="0"/>
            <a:chExt cx="5223278" cy="3048000"/>
          </a:xfrm>
        </p:grpSpPr>
        <p:sp>
          <p:nvSpPr>
            <p:cNvPr id="368" name="Freeform 1037"/>
            <p:cNvSpPr/>
            <p:nvPr/>
          </p:nvSpPr>
          <p:spPr>
            <a:xfrm>
              <a:off x="0" y="0"/>
              <a:ext cx="4755328" cy="3048001"/>
            </a:xfrm>
            <a:custGeom>
              <a:avLst/>
              <a:gdLst/>
              <a:ahLst/>
              <a:cxnLst>
                <a:cxn ang="0">
                  <a:pos x="wd2" y="hd2"/>
                </a:cxn>
                <a:cxn ang="5400000">
                  <a:pos x="wd2" y="hd2"/>
                </a:cxn>
                <a:cxn ang="10800000">
                  <a:pos x="wd2" y="hd2"/>
                </a:cxn>
                <a:cxn ang="16200000">
                  <a:pos x="wd2" y="hd2"/>
                </a:cxn>
              </a:cxnLst>
              <a:rect l="0" t="0" r="r" b="b"/>
              <a:pathLst>
                <a:path w="21600" h="21600" extrusionOk="0">
                  <a:moveTo>
                    <a:pt x="1235" y="13376"/>
                  </a:moveTo>
                  <a:lnTo>
                    <a:pt x="5388" y="974"/>
                  </a:lnTo>
                  <a:lnTo>
                    <a:pt x="6398" y="0"/>
                  </a:lnTo>
                  <a:lnTo>
                    <a:pt x="7836" y="2515"/>
                  </a:lnTo>
                  <a:lnTo>
                    <a:pt x="8418" y="6815"/>
                  </a:lnTo>
                  <a:lnTo>
                    <a:pt x="8755" y="8762"/>
                  </a:lnTo>
                  <a:lnTo>
                    <a:pt x="9765" y="11682"/>
                  </a:lnTo>
                  <a:lnTo>
                    <a:pt x="10453" y="13376"/>
                  </a:lnTo>
                  <a:lnTo>
                    <a:pt x="11477" y="15343"/>
                  </a:lnTo>
                  <a:lnTo>
                    <a:pt x="12122" y="17037"/>
                  </a:lnTo>
                  <a:lnTo>
                    <a:pt x="13469" y="18497"/>
                  </a:lnTo>
                  <a:lnTo>
                    <a:pt x="14094" y="19460"/>
                  </a:lnTo>
                  <a:lnTo>
                    <a:pt x="14816" y="19957"/>
                  </a:lnTo>
                  <a:lnTo>
                    <a:pt x="16837" y="20444"/>
                  </a:lnTo>
                  <a:lnTo>
                    <a:pt x="21600" y="21438"/>
                  </a:lnTo>
                  <a:lnTo>
                    <a:pt x="4876" y="21600"/>
                  </a:lnTo>
                  <a:lnTo>
                    <a:pt x="2259" y="19623"/>
                  </a:lnTo>
                  <a:lnTo>
                    <a:pt x="1122" y="17483"/>
                  </a:lnTo>
                  <a:lnTo>
                    <a:pt x="0" y="16063"/>
                  </a:lnTo>
                  <a:lnTo>
                    <a:pt x="2147" y="10577"/>
                  </a:lnTo>
                  <a:lnTo>
                    <a:pt x="1235" y="13376"/>
                  </a:lnTo>
                  <a:close/>
                </a:path>
              </a:pathLst>
            </a:custGeom>
            <a:solidFill>
              <a:srgbClr val="FFFF66"/>
            </a:solidFill>
            <a:ln w="9525" cap="flat">
              <a:solidFill>
                <a:srgbClr val="000000"/>
              </a:solidFill>
              <a:prstDash val="solid"/>
              <a:round/>
            </a:ln>
            <a:effectLst/>
          </p:spPr>
          <p:txBody>
            <a:bodyPr wrap="square" lIns="45719" tIns="45719" rIns="45719" bIns="45719" numCol="1" anchor="ctr">
              <a:noAutofit/>
            </a:bodyPr>
            <a:lstStyle/>
            <a:p>
              <a:pPr>
                <a:defRPr>
                  <a:latin typeface="+mn-lt"/>
                  <a:ea typeface="+mn-ea"/>
                  <a:cs typeface="+mn-cs"/>
                  <a:sym typeface="Source Sans Pro Regular"/>
                </a:defRPr>
              </a:pPr>
              <a:endParaRPr dirty="0"/>
            </a:p>
          </p:txBody>
        </p:sp>
        <p:grpSp>
          <p:nvGrpSpPr>
            <p:cNvPr id="374" name="Group 1038"/>
            <p:cNvGrpSpPr/>
            <p:nvPr/>
          </p:nvGrpSpPr>
          <p:grpSpPr>
            <a:xfrm>
              <a:off x="506576" y="481418"/>
              <a:ext cx="4716703" cy="2403449"/>
              <a:chOff x="0" y="0"/>
              <a:chExt cx="4716702" cy="2403447"/>
            </a:xfrm>
          </p:grpSpPr>
          <p:sp>
            <p:nvSpPr>
              <p:cNvPr id="369" name="Line 1039"/>
              <p:cNvSpPr/>
              <p:nvPr/>
            </p:nvSpPr>
            <p:spPr>
              <a:xfrm flipH="1">
                <a:off x="594609" y="823640"/>
                <a:ext cx="2894279" cy="1098998"/>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dirty="0"/>
              </a:p>
            </p:txBody>
          </p:sp>
          <p:sp>
            <p:nvSpPr>
              <p:cNvPr id="370" name="Text Box 1040"/>
              <p:cNvSpPr txBox="1"/>
              <p:nvPr/>
            </p:nvSpPr>
            <p:spPr>
              <a:xfrm>
                <a:off x="2511270" y="-1"/>
                <a:ext cx="2205433" cy="878841"/>
              </a:xfrm>
              <a:prstGeom prst="rect">
                <a:avLst/>
              </a:prstGeom>
              <a:solidFill>
                <a:schemeClr val="accent2"/>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ctr">
                <a:spAutoFit/>
              </a:bodyPr>
              <a:lstStyle/>
              <a:p>
                <a:pPr algn="ctr">
                  <a:defRPr sz="2400">
                    <a:solidFill>
                      <a:srgbClr val="FFFF00"/>
                    </a:solidFill>
                    <a:latin typeface="+mn-lt"/>
                    <a:ea typeface="+mn-ea"/>
                    <a:cs typeface="+mn-cs"/>
                    <a:sym typeface="Source Sans Pro Regular"/>
                  </a:defRPr>
                </a:pPr>
                <a:r>
                  <a:rPr dirty="0"/>
                  <a:t>Potential </a:t>
                </a:r>
                <a:endParaRPr dirty="0">
                  <a:latin typeface="Arial"/>
                  <a:ea typeface="Arial"/>
                  <a:cs typeface="Arial"/>
                  <a:sym typeface="Arial"/>
                </a:endParaRPr>
              </a:p>
              <a:p>
                <a:pPr algn="ctr">
                  <a:defRPr sz="2400">
                    <a:solidFill>
                      <a:srgbClr val="FFFF00"/>
                    </a:solidFill>
                    <a:latin typeface="+mn-lt"/>
                    <a:ea typeface="+mn-ea"/>
                    <a:cs typeface="+mn-cs"/>
                    <a:sym typeface="Source Sans Pro Regular"/>
                  </a:defRPr>
                </a:pPr>
                <a:r>
                  <a:rPr dirty="0"/>
                  <a:t>Cases Prevented</a:t>
                </a:r>
              </a:p>
            </p:txBody>
          </p:sp>
          <p:sp>
            <p:nvSpPr>
              <p:cNvPr id="371" name="Line 1041"/>
              <p:cNvSpPr/>
              <p:nvPr/>
            </p:nvSpPr>
            <p:spPr>
              <a:xfrm flipH="1" flipV="1">
                <a:off x="-1" y="1235764"/>
                <a:ext cx="1408530" cy="343437"/>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dirty="0"/>
              </a:p>
            </p:txBody>
          </p:sp>
          <p:sp>
            <p:nvSpPr>
              <p:cNvPr id="372" name="Line 1042"/>
              <p:cNvSpPr/>
              <p:nvPr/>
            </p:nvSpPr>
            <p:spPr>
              <a:xfrm>
                <a:off x="1408527" y="1579200"/>
                <a:ext cx="74135" cy="824248"/>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dirty="0"/>
              </a:p>
            </p:txBody>
          </p:sp>
          <p:sp>
            <p:nvSpPr>
              <p:cNvPr id="373" name="Line 1043"/>
              <p:cNvSpPr/>
              <p:nvPr/>
            </p:nvSpPr>
            <p:spPr>
              <a:xfrm flipH="1" flipV="1">
                <a:off x="518932" y="274141"/>
                <a:ext cx="889596" cy="1305060"/>
              </a:xfrm>
              <a:prstGeom prst="line">
                <a:avLst/>
              </a:prstGeom>
              <a:noFill/>
              <a:ln w="76200" cap="flat">
                <a:solidFill>
                  <a:schemeClr val="accent1"/>
                </a:solidFill>
                <a:prstDash val="solid"/>
                <a:round/>
                <a:tailEnd type="stealth" w="med" len="med"/>
              </a:ln>
              <a:effectLst/>
            </p:spPr>
            <p:txBody>
              <a:bodyPr wrap="square" lIns="45719" tIns="45719" rIns="45719" bIns="45719" numCol="1" anchor="t">
                <a:noAutofit/>
              </a:bodyPr>
              <a:lstStyle/>
              <a:p>
                <a:endParaRPr dirty="0"/>
              </a:p>
            </p:txBody>
          </p:sp>
        </p:grpSp>
      </p:grpSp>
      <p:grpSp>
        <p:nvGrpSpPr>
          <p:cNvPr id="378" name="Group 1044"/>
          <p:cNvGrpSpPr/>
          <p:nvPr/>
        </p:nvGrpSpPr>
        <p:grpSpPr>
          <a:xfrm>
            <a:off x="2506900" y="2301369"/>
            <a:ext cx="916468" cy="2993834"/>
            <a:chOff x="510003" y="7020"/>
            <a:chExt cx="916467" cy="2993832"/>
          </a:xfrm>
        </p:grpSpPr>
        <p:sp>
          <p:nvSpPr>
            <p:cNvPr id="376" name="Line 1045"/>
            <p:cNvSpPr/>
            <p:nvPr/>
          </p:nvSpPr>
          <p:spPr>
            <a:xfrm flipH="1">
              <a:off x="533400" y="791051"/>
              <a:ext cx="1" cy="2209801"/>
            </a:xfrm>
            <a:prstGeom prst="line">
              <a:avLst/>
            </a:prstGeom>
            <a:noFill/>
            <a:ln w="41275" cap="flat">
              <a:solidFill>
                <a:srgbClr val="0000FF"/>
              </a:solidFill>
              <a:prstDash val="solid"/>
              <a:round/>
              <a:tailEnd type="triangle" w="med" len="med"/>
            </a:ln>
            <a:effectLst/>
          </p:spPr>
          <p:txBody>
            <a:bodyPr wrap="square" lIns="45719" tIns="45719" rIns="45719" bIns="45719" numCol="1" anchor="t">
              <a:noAutofit/>
            </a:bodyPr>
            <a:lstStyle/>
            <a:p>
              <a:endParaRPr dirty="0"/>
            </a:p>
          </p:txBody>
        </p:sp>
        <p:sp>
          <p:nvSpPr>
            <p:cNvPr id="377" name="Text Box 1046"/>
            <p:cNvSpPr txBox="1"/>
            <p:nvPr/>
          </p:nvSpPr>
          <p:spPr>
            <a:xfrm>
              <a:off x="510003" y="7020"/>
              <a:ext cx="916467" cy="830994"/>
            </a:xfrm>
            <a:prstGeom prst="rect">
              <a:avLst/>
            </a:prstGeom>
            <a:solidFill>
              <a:srgbClr val="0000FF"/>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p>
              <a:pPr algn="ctr">
                <a:defRPr sz="2400">
                  <a:solidFill>
                    <a:srgbClr val="FFFF66"/>
                  </a:solidFill>
                  <a:latin typeface="+mn-lt"/>
                  <a:ea typeface="+mn-ea"/>
                  <a:cs typeface="+mn-cs"/>
                  <a:sym typeface="Source Sans Pro Regular"/>
                </a:defRPr>
              </a:pPr>
              <a:r>
                <a:rPr dirty="0"/>
                <a:t>First </a:t>
              </a:r>
              <a:endParaRPr dirty="0">
                <a:latin typeface="Arial"/>
                <a:ea typeface="Arial"/>
                <a:cs typeface="Arial"/>
                <a:sym typeface="Arial"/>
              </a:endParaRPr>
            </a:p>
            <a:p>
              <a:pPr algn="ctr">
                <a:defRPr sz="2400">
                  <a:solidFill>
                    <a:srgbClr val="FFFF66"/>
                  </a:solidFill>
                  <a:latin typeface="+mn-lt"/>
                  <a:ea typeface="+mn-ea"/>
                  <a:cs typeface="+mn-cs"/>
                  <a:sym typeface="Source Sans Pro Regular"/>
                </a:defRPr>
              </a:pPr>
              <a:r>
                <a:rPr dirty="0"/>
                <a:t>Case</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8"/>
                                        </p:tgtEl>
                                        <p:attrNameLst>
                                          <p:attrName>style.visibility</p:attrName>
                                        </p:attrNameLst>
                                      </p:cBhvr>
                                      <p:to>
                                        <p:strVal val="visible"/>
                                      </p:to>
                                    </p:set>
                                    <p:animEffect transition="in" filter="fade">
                                      <p:cBhvr>
                                        <p:cTn id="7" dur="500"/>
                                        <p:tgtEl>
                                          <p:spTgt spid="3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367"/>
                                        </p:tgtEl>
                                        <p:attrNameLst>
                                          <p:attrName>style.visibility</p:attrName>
                                        </p:attrNameLst>
                                      </p:cBhvr>
                                      <p:to>
                                        <p:strVal val="visible"/>
                                      </p:to>
                                    </p:set>
                                    <p:animEffect transition="in" filter="fade">
                                      <p:cBhvr>
                                        <p:cTn id="12" dur="500"/>
                                        <p:tgtEl>
                                          <p:spTgt spid="36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362"/>
                                        </p:tgtEl>
                                        <p:attrNameLst>
                                          <p:attrName>style.visibility</p:attrName>
                                        </p:attrNameLst>
                                      </p:cBhvr>
                                      <p:to>
                                        <p:strVal val="visible"/>
                                      </p:to>
                                    </p:set>
                                    <p:animEffect transition="in" filter="fade">
                                      <p:cBhvr>
                                        <p:cTn id="17" dur="500"/>
                                        <p:tgtEl>
                                          <p:spTgt spid="36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375"/>
                                        </p:tgtEl>
                                        <p:attrNameLst>
                                          <p:attrName>style.visibility</p:attrName>
                                        </p:attrNameLst>
                                      </p:cBhvr>
                                      <p:to>
                                        <p:strVal val="visible"/>
                                      </p:to>
                                    </p:set>
                                    <p:animEffect transition="in" filter="fade">
                                      <p:cBhvr>
                                        <p:cTn id="22" dur="500"/>
                                        <p:tgtEl>
                                          <p:spTgt spid="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 grpId="0" animBg="1" advAuto="0"/>
      <p:bldP spid="367" grpId="0" animBg="1" advAuto="0"/>
      <p:bldP spid="375" grpId="0" animBg="1" advAuto="0"/>
      <p:bldP spid="378" grpId="0" animBg="1" advAuto="0"/>
    </p:bldLst>
  </p:timing>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655718-7DE1-4A44-A2F2-D5C57D08D963}">
  <ds:schemaRefs>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purl.org/dc/terms/"/>
    <ds:schemaRef ds:uri="http://purl.org/dc/dcmitype/"/>
    <ds:schemaRef ds:uri="http://purl.org/dc/elements/1.1/"/>
    <ds:schemaRef ds:uri="9ca0fa8f-1020-4790-a298-914e539c43a5"/>
    <ds:schemaRef ds:uri="1545eeb8-3090-4573-a4ea-6910cac27a03"/>
    <ds:schemaRef ds:uri="http://www.w3.org/XML/1998/namespace"/>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75485832-BBC9-4B77-AFAB-824D7F6019A8}">
  <ds:schemaRefs>
    <ds:schemaRef ds:uri="http://schemas.microsoft.com/sharepoint/v3/contenttype/forms"/>
  </ds:schemaRefs>
</ds:datastoreItem>
</file>

<file path=customXml/itemProps3.xml><?xml version="1.0" encoding="utf-8"?>
<ds:datastoreItem xmlns:ds="http://schemas.openxmlformats.org/officeDocument/2006/customXml" ds:itemID="{A86CBEE1-1B9F-446A-A53F-44DFC7F6E9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374</TotalTime>
  <Words>4846</Words>
  <Application>Microsoft Office PowerPoint</Application>
  <PresentationFormat>Widescreen</PresentationFormat>
  <Paragraphs>652</Paragraphs>
  <Slides>51</Slides>
  <Notes>35</Notes>
  <HiddenSlides>1</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RRT_Theme_v3</vt:lpstr>
      <vt:lpstr>Epidemiological surveillance in Public Health emergencies</vt:lpstr>
      <vt:lpstr>Notes to facilitators:</vt:lpstr>
      <vt:lpstr>Introduction</vt:lpstr>
      <vt:lpstr>Learning objectives</vt:lpstr>
      <vt:lpstr>Outline</vt:lpstr>
      <vt:lpstr>1. What is Public Health surveillance?</vt:lpstr>
      <vt:lpstr>Public Health surveillance defined</vt:lpstr>
      <vt:lpstr>Objectives of a surveillance system during emergencies</vt:lpstr>
      <vt:lpstr>Surveillance and Rapid Response</vt:lpstr>
      <vt:lpstr>PowerPoint Presentation</vt:lpstr>
      <vt:lpstr>PowerPoint Presentation</vt:lpstr>
      <vt:lpstr>Public health surveillance:  passive vs. active surveillance</vt:lpstr>
      <vt:lpstr>PowerPoint Presentation</vt:lpstr>
      <vt:lpstr>Variations in public health surveillance</vt:lpstr>
      <vt:lpstr>PowerPoint Presentation</vt:lpstr>
      <vt:lpstr>PowerPoint Presentation</vt:lpstr>
      <vt:lpstr>PowerPoint Presentation</vt:lpstr>
      <vt:lpstr> Surveillance system characteristics (1)</vt:lpstr>
      <vt:lpstr>PowerPoint Presentation</vt:lpstr>
      <vt:lpstr>3. Public Health surveillance process &amp; information flow</vt:lpstr>
      <vt:lpstr>PowerPoint Presentation</vt:lpstr>
      <vt:lpstr>PowerPoint Presentation</vt:lpstr>
      <vt:lpstr>PowerPoint Presentation</vt:lpstr>
      <vt:lpstr>PowerPoint Presentation</vt:lpstr>
      <vt:lpstr>What diseases should be prioritized for surveillance?</vt:lpstr>
      <vt:lpstr>International Health Regulations Reportable Diseases </vt:lpstr>
      <vt:lpstr>PowerPoint Presentation</vt:lpstr>
      <vt:lpstr>PowerPoint Presentation</vt:lpstr>
      <vt:lpstr>Reportable diseases</vt:lpstr>
      <vt:lpstr>PowerPoint Presentation</vt:lpstr>
      <vt:lpstr>Sources of surveillance data</vt:lpstr>
      <vt:lpstr>What is a line list?</vt:lpstr>
      <vt:lpstr>A line list organizes your data</vt:lpstr>
      <vt:lpstr>What is “Zero Reporting”?</vt:lpstr>
      <vt:lpstr>What is “Zero Reporting”?</vt:lpstr>
      <vt:lpstr>5. Case definitions</vt:lpstr>
      <vt:lpstr>What is a case definition?</vt:lpstr>
      <vt:lpstr>PowerPoint Presentation</vt:lpstr>
      <vt:lpstr>PowerPoint Presentation</vt:lpstr>
      <vt:lpstr>PowerPoint Presentation</vt:lpstr>
      <vt:lpstr>PowerPoint Presentation</vt:lpstr>
      <vt:lpstr>Before the outbreak</vt:lpstr>
      <vt:lpstr>During the outbreak</vt:lpstr>
      <vt:lpstr>After the outbreak</vt:lpstr>
      <vt:lpstr>PowerPoint Presentation</vt:lpstr>
      <vt:lpstr>Key messages</vt:lpstr>
      <vt:lpstr>PowerPoint Presentation</vt:lpstr>
      <vt:lpstr>PowerPoint Presentation</vt:lpstr>
      <vt:lpstr>Additional learning 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Epidemiological surveillance in Public  Healthemergencies</dc:title>
  <dc:creator>Hp</dc:creator>
  <cp:lastModifiedBy>GOMEZ, Paula</cp:lastModifiedBy>
  <cp:revision>9</cp:revision>
  <dcterms:modified xsi:type="dcterms:W3CDTF">2023-04-07T10:53:55Z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133900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